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y="5715000" cx="9144000"/>
  <p:notesSz cx="6797675" cy="992662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65">
          <p15:clr>
            <a:srgbClr val="A4A3A4"/>
          </p15:clr>
        </p15:guide>
        <p15:guide id="2" orient="horz" pos="3320">
          <p15:clr>
            <a:srgbClr val="A4A3A4"/>
          </p15:clr>
        </p15:guide>
        <p15:guide id="3" pos="317">
          <p15:clr>
            <a:srgbClr val="A4A3A4"/>
          </p15:clr>
        </p15:guide>
        <p15:guide id="4" orient="horz" pos="553">
          <p15:clr>
            <a:srgbClr val="A4A3A4"/>
          </p15:clr>
        </p15:guide>
        <p15:guide id="5" orient="horz" pos="349">
          <p15:clr>
            <a:srgbClr val="A4A3A4"/>
          </p15:clr>
        </p15:guide>
      </p15:sldGuideLst>
    </p:ext>
    <p:ext uri="GoogleSlidesCustomDataVersion2">
      <go:slidesCustomData xmlns:go="http://customooxmlschemas.google.com/" r:id="rId57" roundtripDataSignature="AMtx7mgSwX7YqzuuDV7oLJmKvLyUh8pbl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65"/>
        <p:guide pos="3320" orient="horz"/>
        <p:guide pos="317"/>
        <p:guide pos="553" orient="horz"/>
        <p:guide pos="349"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customschemas.google.com/relationships/presentationmetadata" Target="metadata"/><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1.png>
</file>

<file path=ppt/media/image12.png>
</file>

<file path=ppt/media/image13.gif>
</file>

<file path=ppt/media/image14.jpg>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1"/>
            <a:ext cx="2945659" cy="498056"/>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50443" y="1"/>
            <a:ext cx="2945659" cy="498056"/>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428584"/>
            <a:ext cx="2945659" cy="49805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PE"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 name="Shape 24"/>
        <p:cNvGrpSpPr/>
        <p:nvPr/>
      </p:nvGrpSpPr>
      <p:grpSpPr>
        <a:xfrm>
          <a:off x="0" y="0"/>
          <a:ext cx="0" cy="0"/>
          <a:chOff x="0" y="0"/>
          <a:chExt cx="0" cy="0"/>
        </a:xfrm>
      </p:grpSpPr>
      <p:sp>
        <p:nvSpPr>
          <p:cNvPr id="25" name="Google Shape;25;p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 name="Google Shape;26;p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95250" lvl="0" marL="17145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27" name="Google Shape;27;p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1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p1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105" name="Google Shape;105;p1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1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115" name="Google Shape;115;p1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1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122" name="Google Shape;122;p1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 name="Google Shape;131;p1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132" name="Google Shape;132;p1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1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142" name="Google Shape;142;p1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1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149" name="Google Shape;149;p1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p1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159" name="Google Shape;159;p1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 name="Google Shape;167;p1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168" name="Google Shape;168;p1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1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178" name="Google Shape;178;p1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6" name="Google Shape;186;p1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187" name="Google Shape;187;p1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 name="Google Shape;39;p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40" name="Google Shape;40;p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2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p2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196" name="Google Shape;196;p2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2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5" name="Google Shape;205;p2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206" name="Google Shape;206;p2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2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p2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216" name="Google Shape;216;p2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2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95250" lvl="0" marL="17145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225" name="Google Shape;225;p2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2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4" name="Google Shape;234;p2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235" name="Google Shape;235;p2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1" name="Google Shape;241;p2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242" name="Google Shape;242;p2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Google Shape;248;p2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249" name="Google Shape;249;p2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Google Shape;255;p2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256" name="Google Shape;256;p2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2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p2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265" name="Google Shape;265;p2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2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4" name="Google Shape;274;p2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275" name="Google Shape;275;p2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 name="Google Shape;46;p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47" name="Google Shape;47;p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3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1" name="Google Shape;281;p3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282" name="Google Shape;282;p3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3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9" name="Google Shape;289;p3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290" name="Google Shape;290;p3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3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7" name="Google Shape;297;p3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298" name="Google Shape;298;p3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3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4" name="Google Shape;304;p3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305" name="Google Shape;305;p3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3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3" name="Google Shape;313;p3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314" name="Google Shape;314;p3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3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3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324" name="Google Shape;324;p3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3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3" name="Google Shape;333;p3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334" name="Google Shape;334;p3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7: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0" name="Google Shape;340;p3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3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0" name="Google Shape;350;p3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351" name="Google Shape;351;p3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3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7" name="Google Shape;357;p3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358" name="Google Shape;358;p3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54" name="Google Shape;54;p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4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5" name="Google Shape;365;p4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366" name="Google Shape;366;p4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4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2" name="Google Shape;372;p4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373" name="Google Shape;373;p4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4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4" name="Google Shape;384;p4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385" name="Google Shape;385;p4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4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3" name="Google Shape;393;p4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394" name="Google Shape;394;p4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4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0" name="Google Shape;400;p4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Arial"/>
              <a:ea typeface="Arial"/>
              <a:cs typeface="Arial"/>
              <a:sym typeface="Arial"/>
            </a:endParaRPr>
          </a:p>
        </p:txBody>
      </p:sp>
      <p:sp>
        <p:nvSpPr>
          <p:cNvPr id="401" name="Google Shape;401;p44: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p4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8" name="Google Shape;408;p4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409" name="Google Shape;409;p4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4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5" name="Google Shape;415;p4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416" name="Google Shape;416;p4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4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2" name="Google Shape;422;p4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423" name="Google Shape;423;p4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4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4" name="Google Shape;434;p4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435" name="Google Shape;435;p4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4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3" name="Google Shape;443;p4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152400" lvl="0" marL="228600" rtl="0" algn="l">
              <a:spcBef>
                <a:spcPts val="0"/>
              </a:spcBef>
              <a:spcAft>
                <a:spcPts val="0"/>
              </a:spcAft>
              <a:buClr>
                <a:schemeClr val="dk1"/>
              </a:buClr>
              <a:buSzPts val="1200"/>
              <a:buFont typeface="Calibri"/>
              <a:buNone/>
            </a:pPr>
            <a:r>
              <a:t/>
            </a:r>
            <a:endParaRPr b="0" sz="1200">
              <a:latin typeface="Arial"/>
              <a:ea typeface="Arial"/>
              <a:cs typeface="Arial"/>
              <a:sym typeface="Arial"/>
            </a:endParaRPr>
          </a:p>
        </p:txBody>
      </p:sp>
      <p:sp>
        <p:nvSpPr>
          <p:cNvPr id="444" name="Google Shape;444;p4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 name="Google Shape;61;p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62" name="Google Shape;62;p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p5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1" name="Google Shape;451;p5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3" marL="0" marR="0" rtl="0" algn="l">
              <a:lnSpc>
                <a:spcPct val="100000"/>
              </a:lnSpc>
              <a:spcBef>
                <a:spcPts val="0"/>
              </a:spcBef>
              <a:spcAft>
                <a:spcPts val="0"/>
              </a:spcAft>
              <a:buClr>
                <a:schemeClr val="dk1"/>
              </a:buClr>
              <a:buSzPts val="1200"/>
              <a:buFont typeface="Arial"/>
              <a:buNone/>
            </a:pPr>
            <a:r>
              <a:rPr lang="es-PE" sz="1200">
                <a:solidFill>
                  <a:schemeClr val="dk1"/>
                </a:solidFill>
                <a:latin typeface="Arial"/>
                <a:ea typeface="Arial"/>
                <a:cs typeface="Arial"/>
                <a:sym typeface="Arial"/>
              </a:rPr>
              <a:t> </a:t>
            </a:r>
            <a:endParaRPr/>
          </a:p>
          <a:p>
            <a:pPr indent="0" lvl="0" marL="0" rtl="0" algn="l">
              <a:spcBef>
                <a:spcPts val="0"/>
              </a:spcBef>
              <a:spcAft>
                <a:spcPts val="0"/>
              </a:spcAft>
              <a:buNone/>
            </a:pPr>
            <a:r>
              <a:t/>
            </a:r>
            <a:endParaRPr sz="1200">
              <a:latin typeface="Arial"/>
              <a:ea typeface="Arial"/>
              <a:cs typeface="Arial"/>
              <a:sym typeface="Arial"/>
            </a:endParaRPr>
          </a:p>
        </p:txBody>
      </p:sp>
      <p:sp>
        <p:nvSpPr>
          <p:cNvPr id="452" name="Google Shape;452;p5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5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8" name="Google Shape;458;p5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3" marL="0" marR="0" rtl="0" algn="l">
              <a:lnSpc>
                <a:spcPct val="100000"/>
              </a:lnSpc>
              <a:spcBef>
                <a:spcPts val="0"/>
              </a:spcBef>
              <a:spcAft>
                <a:spcPts val="0"/>
              </a:spcAft>
              <a:buClr>
                <a:schemeClr val="dk1"/>
              </a:buClr>
              <a:buSzPts val="1200"/>
              <a:buFont typeface="Arial"/>
              <a:buNone/>
            </a:pPr>
            <a:r>
              <a:rPr lang="es-PE" sz="1200">
                <a:solidFill>
                  <a:schemeClr val="dk1"/>
                </a:solidFill>
                <a:latin typeface="Arial"/>
                <a:ea typeface="Arial"/>
                <a:cs typeface="Arial"/>
                <a:sym typeface="Arial"/>
              </a:rPr>
              <a:t> </a:t>
            </a:r>
            <a:endParaRPr/>
          </a:p>
          <a:p>
            <a:pPr indent="0" lvl="0" marL="0" rtl="0" algn="l">
              <a:spcBef>
                <a:spcPts val="0"/>
              </a:spcBef>
              <a:spcAft>
                <a:spcPts val="0"/>
              </a:spcAft>
              <a:buNone/>
            </a:pPr>
            <a:r>
              <a:t/>
            </a:r>
            <a:endParaRPr sz="1200">
              <a:latin typeface="Arial"/>
              <a:ea typeface="Arial"/>
              <a:cs typeface="Arial"/>
              <a:sym typeface="Arial"/>
            </a:endParaRPr>
          </a:p>
        </p:txBody>
      </p:sp>
      <p:sp>
        <p:nvSpPr>
          <p:cNvPr id="459" name="Google Shape;459;p5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 name="Google Shape;69;p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70" name="Google Shape;70;p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 name="Google Shape;77;p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78" name="Google Shape;78;p7: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87" name="Google Shape;87;p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b="0" u="none">
              <a:latin typeface="Arial"/>
              <a:ea typeface="Arial"/>
              <a:cs typeface="Arial"/>
              <a:sym typeface="Arial"/>
            </a:endParaRPr>
          </a:p>
        </p:txBody>
      </p:sp>
      <p:sp>
        <p:nvSpPr>
          <p:cNvPr id="95" name="Google Shape;95;p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4" name="Shape 14"/>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23" name="Shape 2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 name="Shape 1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17" name="Shape 1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p:cSld name="Título y objetos">
    <p:spTree>
      <p:nvGrpSpPr>
        <p:cNvPr id="18" name="Shape 1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B">
  <p:cSld name="Subtema - 1 Imagen B">
    <p:spTree>
      <p:nvGrpSpPr>
        <p:cNvPr id="19" name="Shape 1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20" name="Shape 2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2 Imágenes">
  <p:cSld name="Subtema - 2 Imágenes">
    <p:spTree>
      <p:nvGrpSpPr>
        <p:cNvPr id="21" name="Shape 2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Imagen Gigante">
  <p:cSld name="Subtema - Imagen Gigante">
    <p:spTree>
      <p:nvGrpSpPr>
        <p:cNvPr id="22" name="Shape 2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1.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52"/>
          <p:cNvGrpSpPr/>
          <p:nvPr/>
        </p:nvGrpSpPr>
        <p:grpSpPr>
          <a:xfrm>
            <a:off x="944054" y="5369051"/>
            <a:ext cx="7804380" cy="215444"/>
            <a:chOff x="944054" y="5369051"/>
            <a:chExt cx="7804380" cy="215444"/>
          </a:xfrm>
        </p:grpSpPr>
        <p:sp>
          <p:nvSpPr>
            <p:cNvPr id="11" name="Google Shape;11;p52"/>
            <p:cNvSpPr txBox="1"/>
            <p:nvPr/>
          </p:nvSpPr>
          <p:spPr>
            <a:xfrm>
              <a:off x="944054" y="5369051"/>
              <a:ext cx="1933543"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PE" sz="800" u="none" cap="none" strike="noStrike">
                  <a:solidFill>
                    <a:srgbClr val="7F7F7F"/>
                  </a:solidFill>
                  <a:latin typeface="Calibri"/>
                  <a:ea typeface="Calibri"/>
                  <a:cs typeface="Calibri"/>
                  <a:sym typeface="Calibri"/>
                </a:rPr>
                <a:t>DISEÑO Y DESARROLLO WEB  •  SESIÓN 06</a:t>
              </a:r>
              <a:endParaRPr sz="800">
                <a:solidFill>
                  <a:srgbClr val="7F7F7F"/>
                </a:solidFill>
                <a:latin typeface="Calibri"/>
                <a:ea typeface="Calibri"/>
                <a:cs typeface="Calibri"/>
                <a:sym typeface="Calibri"/>
              </a:endParaRPr>
            </a:p>
          </p:txBody>
        </p:sp>
        <p:sp>
          <p:nvSpPr>
            <p:cNvPr id="12" name="Google Shape;12;p52"/>
            <p:cNvSpPr/>
            <p:nvPr/>
          </p:nvSpPr>
          <p:spPr>
            <a:xfrm>
              <a:off x="7379148" y="5384440"/>
              <a:ext cx="1369286"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PE" sz="600">
                  <a:solidFill>
                    <a:srgbClr val="7F7F7F"/>
                  </a:solidFill>
                  <a:latin typeface="Calibri"/>
                  <a:ea typeface="Calibri"/>
                  <a:cs typeface="Calibri"/>
                  <a:sym typeface="Calibri"/>
                </a:rPr>
                <a:t>© ISIL. Todos los derechos reservados</a:t>
              </a:r>
              <a:endParaRPr/>
            </a:p>
          </p:txBody>
        </p:sp>
      </p:grpSp>
      <p:pic>
        <p:nvPicPr>
          <p:cNvPr id="13" name="Google Shape;13;p52"/>
          <p:cNvPicPr preferRelativeResize="0"/>
          <p:nvPr/>
        </p:nvPicPr>
        <p:blipFill rotWithShape="1">
          <a:blip r:embed="rId1">
            <a:alphaModFix amt="20000"/>
          </a:blip>
          <a:srcRect b="0" l="0" r="0" t="0"/>
          <a:stretch/>
        </p:blipFill>
        <p:spPr>
          <a:xfrm>
            <a:off x="495300" y="5328911"/>
            <a:ext cx="448573" cy="25075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13.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15.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2.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1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 Id="rId3" Type="http://schemas.openxmlformats.org/officeDocument/2006/relationships/image" Target="../media/image1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 Id="rId3" Type="http://schemas.openxmlformats.org/officeDocument/2006/relationships/image" Target="../media/image2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hyperlink" Target="https://desarrolladoresweb.org/css/posicionamiento-en-css" TargetMode="External"/><Relationship Id="rId4" Type="http://schemas.openxmlformats.org/officeDocument/2006/relationships/hyperlink" Target="https://lenguajecss.com/css/maquetacion-y-colocacion/posicionamiento-css/" TargetMode="External"/><Relationship Id="rId5" Type="http://schemas.openxmlformats.org/officeDocument/2006/relationships/hyperlink" Target="https://lenguajecss.com/css/modelo-de-cajas/funciones-css/" TargetMode="External"/><Relationship Id="rId6" Type="http://schemas.openxmlformats.org/officeDocument/2006/relationships/hyperlink" Target="https://developer.mozilla.org/es/docs/Web/CSS/position" TargetMode="External"/><Relationship Id="rId7" Type="http://schemas.openxmlformats.org/officeDocument/2006/relationships/hyperlink" Target="https://developer.mozilla.org/es/docs/Web/CSS/z-index"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hyperlink" Target="https://uniwebsidad.com/libros/css/capitulo-5/posicionamiento" TargetMode="External"/><Relationship Id="rId4" Type="http://schemas.openxmlformats.org/officeDocument/2006/relationships/hyperlink" Target="https://jorgesanchez.net/manuales/html/posicionamiento-css.html" TargetMode="External"/><Relationship Id="rId5" Type="http://schemas.openxmlformats.org/officeDocument/2006/relationships/hyperlink" Target="https://lenguajecss.com/css/animaciones/transiciones/" TargetMode="External"/><Relationship Id="rId6" Type="http://schemas.openxmlformats.org/officeDocument/2006/relationships/hyperlink" Target="https://lenguajecss.com/css/efectos/filtros-css/" TargetMode="External"/><Relationship Id="rId7" Type="http://schemas.openxmlformats.org/officeDocument/2006/relationships/hyperlink" Target="https://lenguajecss.com/css/animaciones/transformacione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 name="Shape 28"/>
        <p:cNvGrpSpPr/>
        <p:nvPr/>
      </p:nvGrpSpPr>
      <p:grpSpPr>
        <a:xfrm>
          <a:off x="0" y="0"/>
          <a:ext cx="0" cy="0"/>
          <a:chOff x="0" y="0"/>
          <a:chExt cx="0" cy="0"/>
        </a:xfrm>
      </p:grpSpPr>
      <p:sp>
        <p:nvSpPr>
          <p:cNvPr id="29" name="Google Shape;29;p1"/>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 name="Google Shape;30;p1"/>
          <p:cNvSpPr txBox="1"/>
          <p:nvPr/>
        </p:nvSpPr>
        <p:spPr>
          <a:xfrm>
            <a:off x="2088505" y="1519452"/>
            <a:ext cx="87315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800">
                <a:solidFill>
                  <a:schemeClr val="lt1"/>
                </a:solidFill>
                <a:latin typeface="Calibri"/>
                <a:ea typeface="Calibri"/>
                <a:cs typeface="Calibri"/>
                <a:sym typeface="Calibri"/>
              </a:rPr>
              <a:t>SESIÓN</a:t>
            </a:r>
            <a:endParaRPr/>
          </a:p>
        </p:txBody>
      </p:sp>
      <p:sp>
        <p:nvSpPr>
          <p:cNvPr id="31" name="Google Shape;31;p1"/>
          <p:cNvSpPr txBox="1"/>
          <p:nvPr/>
        </p:nvSpPr>
        <p:spPr>
          <a:xfrm>
            <a:off x="2051281" y="1597820"/>
            <a:ext cx="964250"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5800">
                <a:solidFill>
                  <a:srgbClr val="FFFFFF"/>
                </a:solidFill>
                <a:latin typeface="Calibri"/>
                <a:ea typeface="Calibri"/>
                <a:cs typeface="Calibri"/>
                <a:sym typeface="Calibri"/>
              </a:rPr>
              <a:t>06</a:t>
            </a:r>
            <a:endParaRPr/>
          </a:p>
        </p:txBody>
      </p:sp>
      <p:sp>
        <p:nvSpPr>
          <p:cNvPr id="32" name="Google Shape;32;p1"/>
          <p:cNvSpPr txBox="1"/>
          <p:nvPr/>
        </p:nvSpPr>
        <p:spPr>
          <a:xfrm>
            <a:off x="3159592" y="1365876"/>
            <a:ext cx="4895435"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PE" sz="2400">
                <a:solidFill>
                  <a:srgbClr val="FFFFFF"/>
                </a:solidFill>
                <a:latin typeface="Calibri"/>
                <a:ea typeface="Calibri"/>
                <a:cs typeface="Calibri"/>
                <a:sym typeface="Calibri"/>
              </a:rPr>
              <a:t>POSICIONAMIENTO CSS, TRANSICIONES, OPACIDAD, FILTROS Y TRANSFORMACIONES </a:t>
            </a:r>
            <a:endParaRPr b="1" sz="2400">
              <a:solidFill>
                <a:srgbClr val="FFFFFF"/>
              </a:solidFill>
              <a:latin typeface="Calibri"/>
              <a:ea typeface="Calibri"/>
              <a:cs typeface="Calibri"/>
              <a:sym typeface="Calibri"/>
            </a:endParaRPr>
          </a:p>
        </p:txBody>
      </p:sp>
      <p:sp>
        <p:nvSpPr>
          <p:cNvPr id="33" name="Google Shape;33;p1"/>
          <p:cNvSpPr txBox="1"/>
          <p:nvPr/>
        </p:nvSpPr>
        <p:spPr>
          <a:xfrm>
            <a:off x="1185646" y="3148016"/>
            <a:ext cx="3659770" cy="1254511"/>
          </a:xfrm>
          <a:prstGeom prst="rect">
            <a:avLst/>
          </a:prstGeom>
          <a:noFill/>
          <a:ln>
            <a:noFill/>
          </a:ln>
        </p:spPr>
        <p:txBody>
          <a:bodyPr anchorCtr="0" anchor="t" bIns="45700" lIns="91425" spcFirstLastPara="1" rIns="91425" wrap="square" tIns="45700">
            <a:spAutoFit/>
          </a:bodyPr>
          <a:lstStyle/>
          <a:p>
            <a:pPr indent="-177800" lvl="0" marL="177800" marR="0" rtl="0" algn="l">
              <a:lnSpc>
                <a:spcPct val="120000"/>
              </a:lnSpc>
              <a:spcBef>
                <a:spcPts val="0"/>
              </a:spcBef>
              <a:spcAft>
                <a:spcPts val="0"/>
              </a:spcAft>
              <a:buClr>
                <a:srgbClr val="FFFFFF"/>
              </a:buClr>
              <a:buSzPts val="1280"/>
              <a:buFont typeface="Arial"/>
              <a:buChar char="•"/>
            </a:pPr>
            <a:r>
              <a:rPr lang="es-PE" sz="1600">
                <a:solidFill>
                  <a:srgbClr val="FFFFFF"/>
                </a:solidFill>
                <a:latin typeface="Calibri"/>
                <a:ea typeface="Calibri"/>
                <a:cs typeface="Calibri"/>
                <a:sym typeface="Calibri"/>
              </a:rPr>
              <a:t>Posicionamiento Sticky</a:t>
            </a:r>
            <a:endParaRPr sz="1600">
              <a:solidFill>
                <a:srgbClr val="FFFFFF"/>
              </a:solidFill>
              <a:latin typeface="Calibri"/>
              <a:ea typeface="Calibri"/>
              <a:cs typeface="Calibri"/>
              <a:sym typeface="Calibri"/>
            </a:endParaRPr>
          </a:p>
          <a:p>
            <a:pPr indent="-177800" lvl="0" marL="177800" marR="0" rtl="0" algn="l">
              <a:lnSpc>
                <a:spcPct val="120000"/>
              </a:lnSpc>
              <a:spcBef>
                <a:spcPts val="0"/>
              </a:spcBef>
              <a:spcAft>
                <a:spcPts val="0"/>
              </a:spcAft>
              <a:buClr>
                <a:srgbClr val="FFFFFF"/>
              </a:buClr>
              <a:buSzPts val="1280"/>
              <a:buFont typeface="Arial"/>
              <a:buChar char="•"/>
            </a:pPr>
            <a:r>
              <a:rPr lang="es-PE" sz="1600">
                <a:solidFill>
                  <a:srgbClr val="FFFFFF"/>
                </a:solidFill>
                <a:latin typeface="Calibri"/>
                <a:ea typeface="Calibri"/>
                <a:cs typeface="Calibri"/>
                <a:sym typeface="Calibri"/>
              </a:rPr>
              <a:t>Posicionamiento fijo</a:t>
            </a:r>
            <a:endParaRPr sz="1600">
              <a:solidFill>
                <a:srgbClr val="FFFFFF"/>
              </a:solidFill>
              <a:latin typeface="Calibri"/>
              <a:ea typeface="Calibri"/>
              <a:cs typeface="Calibri"/>
              <a:sym typeface="Calibri"/>
            </a:endParaRPr>
          </a:p>
          <a:p>
            <a:pPr indent="-177800" lvl="0" marL="177800" marR="0" rtl="0" algn="l">
              <a:lnSpc>
                <a:spcPct val="120000"/>
              </a:lnSpc>
              <a:spcBef>
                <a:spcPts val="0"/>
              </a:spcBef>
              <a:spcAft>
                <a:spcPts val="0"/>
              </a:spcAft>
              <a:buClr>
                <a:srgbClr val="FFFFFF"/>
              </a:buClr>
              <a:buSzPts val="1280"/>
              <a:buFont typeface="Arial"/>
              <a:buChar char="•"/>
            </a:pPr>
            <a:r>
              <a:rPr lang="es-PE" sz="1600">
                <a:solidFill>
                  <a:srgbClr val="FFFFFF"/>
                </a:solidFill>
                <a:latin typeface="Calibri"/>
                <a:ea typeface="Calibri"/>
                <a:cs typeface="Calibri"/>
                <a:sym typeface="Calibri"/>
              </a:rPr>
              <a:t>Posicionamiento Absoluto y Relativo</a:t>
            </a:r>
            <a:endParaRPr sz="1600">
              <a:solidFill>
                <a:srgbClr val="FFFFFF"/>
              </a:solidFill>
              <a:latin typeface="Calibri"/>
              <a:ea typeface="Calibri"/>
              <a:cs typeface="Calibri"/>
              <a:sym typeface="Calibri"/>
            </a:endParaRPr>
          </a:p>
          <a:p>
            <a:pPr indent="-177800" lvl="0" marL="177800" marR="0" rtl="0" algn="l">
              <a:lnSpc>
                <a:spcPct val="120000"/>
              </a:lnSpc>
              <a:spcBef>
                <a:spcPts val="0"/>
              </a:spcBef>
              <a:spcAft>
                <a:spcPts val="0"/>
              </a:spcAft>
              <a:buClr>
                <a:srgbClr val="FFFFFF"/>
              </a:buClr>
              <a:buSzPts val="1280"/>
              <a:buFont typeface="Arial"/>
              <a:buChar char="•"/>
            </a:pPr>
            <a:r>
              <a:rPr lang="es-PE" sz="1600">
                <a:solidFill>
                  <a:srgbClr val="FFFFFF"/>
                </a:solidFill>
                <a:latin typeface="Calibri"/>
                <a:ea typeface="Calibri"/>
                <a:cs typeface="Calibri"/>
                <a:sym typeface="Calibri"/>
              </a:rPr>
              <a:t>La función calc de CSS</a:t>
            </a:r>
            <a:endParaRPr sz="1600">
              <a:solidFill>
                <a:srgbClr val="FFFFFF"/>
              </a:solidFill>
              <a:latin typeface="Calibri"/>
              <a:ea typeface="Calibri"/>
              <a:cs typeface="Calibri"/>
              <a:sym typeface="Calibri"/>
            </a:endParaRPr>
          </a:p>
        </p:txBody>
      </p:sp>
      <p:cxnSp>
        <p:nvCxnSpPr>
          <p:cNvPr id="34" name="Google Shape;34;p1"/>
          <p:cNvCxnSpPr/>
          <p:nvPr/>
        </p:nvCxnSpPr>
        <p:spPr>
          <a:xfrm>
            <a:off x="3056456" y="1519452"/>
            <a:ext cx="0" cy="895998"/>
          </a:xfrm>
          <a:prstGeom prst="straightConnector1">
            <a:avLst/>
          </a:prstGeom>
          <a:noFill/>
          <a:ln cap="flat" cmpd="sng" w="25400">
            <a:solidFill>
              <a:srgbClr val="FFFFFF"/>
            </a:solidFill>
            <a:prstDash val="solid"/>
            <a:round/>
            <a:headEnd len="sm" w="sm" type="none"/>
            <a:tailEnd len="sm" w="sm" type="none"/>
          </a:ln>
        </p:spPr>
      </p:cxnSp>
      <p:sp>
        <p:nvSpPr>
          <p:cNvPr id="35" name="Google Shape;35;p1"/>
          <p:cNvSpPr/>
          <p:nvPr/>
        </p:nvSpPr>
        <p:spPr>
          <a:xfrm>
            <a:off x="3289191" y="2574693"/>
            <a:ext cx="3499826" cy="193899"/>
          </a:xfrm>
          <a:prstGeom prst="rect">
            <a:avLst/>
          </a:prstGeom>
          <a:solidFill>
            <a:schemeClr val="lt1"/>
          </a:solid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None/>
            </a:pPr>
            <a:r>
              <a:rPr b="1" lang="es-PE" sz="1400">
                <a:solidFill>
                  <a:srgbClr val="1F85A6"/>
                </a:solidFill>
                <a:latin typeface="Calibri"/>
                <a:ea typeface="Calibri"/>
                <a:cs typeface="Calibri"/>
                <a:sym typeface="Calibri"/>
              </a:rPr>
              <a:t>  UNIDAD DE APRENDIZAJE 2</a:t>
            </a:r>
            <a:endParaRPr b="1" sz="1400">
              <a:solidFill>
                <a:srgbClr val="1F85A6"/>
              </a:solidFill>
              <a:latin typeface="Calibri"/>
              <a:ea typeface="Calibri"/>
              <a:cs typeface="Calibri"/>
              <a:sym typeface="Calibri"/>
            </a:endParaRPr>
          </a:p>
        </p:txBody>
      </p:sp>
      <p:sp>
        <p:nvSpPr>
          <p:cNvPr id="36" name="Google Shape;36;p1"/>
          <p:cNvSpPr txBox="1"/>
          <p:nvPr/>
        </p:nvSpPr>
        <p:spPr>
          <a:xfrm>
            <a:off x="5484230" y="3094613"/>
            <a:ext cx="2181501" cy="1254511"/>
          </a:xfrm>
          <a:prstGeom prst="rect">
            <a:avLst/>
          </a:prstGeom>
          <a:noFill/>
          <a:ln>
            <a:noFill/>
          </a:ln>
        </p:spPr>
        <p:txBody>
          <a:bodyPr anchorCtr="0" anchor="t" bIns="45700" lIns="91425" spcFirstLastPara="1" rIns="91425" wrap="square" tIns="45700">
            <a:spAutoFit/>
          </a:bodyPr>
          <a:lstStyle/>
          <a:p>
            <a:pPr indent="-177800" lvl="0" marL="177800" marR="0" rtl="0" algn="l">
              <a:lnSpc>
                <a:spcPct val="120000"/>
              </a:lnSpc>
              <a:spcBef>
                <a:spcPts val="0"/>
              </a:spcBef>
              <a:spcAft>
                <a:spcPts val="0"/>
              </a:spcAft>
              <a:buClr>
                <a:srgbClr val="FFFFFF"/>
              </a:buClr>
              <a:buSzPts val="1280"/>
              <a:buFont typeface="Arial"/>
              <a:buChar char="•"/>
            </a:pPr>
            <a:r>
              <a:rPr lang="es-PE" sz="1600">
                <a:solidFill>
                  <a:srgbClr val="FFFFFF"/>
                </a:solidFill>
                <a:latin typeface="Calibri"/>
                <a:ea typeface="Calibri"/>
                <a:cs typeface="Calibri"/>
                <a:sym typeface="Calibri"/>
              </a:rPr>
              <a:t>Transiciones</a:t>
            </a:r>
            <a:endParaRPr sz="1600">
              <a:solidFill>
                <a:srgbClr val="FFFFFF"/>
              </a:solidFill>
              <a:latin typeface="Calibri"/>
              <a:ea typeface="Calibri"/>
              <a:cs typeface="Calibri"/>
              <a:sym typeface="Calibri"/>
            </a:endParaRPr>
          </a:p>
          <a:p>
            <a:pPr indent="-177800" lvl="0" marL="177800" marR="0" rtl="0" algn="l">
              <a:lnSpc>
                <a:spcPct val="120000"/>
              </a:lnSpc>
              <a:spcBef>
                <a:spcPts val="0"/>
              </a:spcBef>
              <a:spcAft>
                <a:spcPts val="0"/>
              </a:spcAft>
              <a:buClr>
                <a:srgbClr val="FFFFFF"/>
              </a:buClr>
              <a:buSzPts val="1280"/>
              <a:buFont typeface="Arial"/>
              <a:buChar char="•"/>
            </a:pPr>
            <a:r>
              <a:rPr lang="es-PE" sz="1600">
                <a:solidFill>
                  <a:srgbClr val="FFFFFF"/>
                </a:solidFill>
                <a:latin typeface="Calibri"/>
                <a:ea typeface="Calibri"/>
                <a:cs typeface="Calibri"/>
                <a:sym typeface="Calibri"/>
              </a:rPr>
              <a:t>Opacidad</a:t>
            </a:r>
            <a:endParaRPr sz="1600">
              <a:solidFill>
                <a:srgbClr val="FFFFFF"/>
              </a:solidFill>
              <a:latin typeface="Calibri"/>
              <a:ea typeface="Calibri"/>
              <a:cs typeface="Calibri"/>
              <a:sym typeface="Calibri"/>
            </a:endParaRPr>
          </a:p>
          <a:p>
            <a:pPr indent="-177800" lvl="0" marL="177800" marR="0" rtl="0" algn="l">
              <a:lnSpc>
                <a:spcPct val="120000"/>
              </a:lnSpc>
              <a:spcBef>
                <a:spcPts val="0"/>
              </a:spcBef>
              <a:spcAft>
                <a:spcPts val="0"/>
              </a:spcAft>
              <a:buClr>
                <a:srgbClr val="FFFFFF"/>
              </a:buClr>
              <a:buSzPts val="1280"/>
              <a:buFont typeface="Arial"/>
              <a:buChar char="•"/>
            </a:pPr>
            <a:r>
              <a:rPr lang="es-PE" sz="1600">
                <a:solidFill>
                  <a:srgbClr val="FFFFFF"/>
                </a:solidFill>
                <a:latin typeface="Calibri"/>
                <a:ea typeface="Calibri"/>
                <a:cs typeface="Calibri"/>
                <a:sym typeface="Calibri"/>
              </a:rPr>
              <a:t>Filtros</a:t>
            </a:r>
            <a:endParaRPr sz="1600">
              <a:solidFill>
                <a:srgbClr val="FFFFFF"/>
              </a:solidFill>
              <a:latin typeface="Calibri"/>
              <a:ea typeface="Calibri"/>
              <a:cs typeface="Calibri"/>
              <a:sym typeface="Calibri"/>
            </a:endParaRPr>
          </a:p>
          <a:p>
            <a:pPr indent="-177800" lvl="0" marL="177800" marR="0" rtl="0" algn="l">
              <a:lnSpc>
                <a:spcPct val="120000"/>
              </a:lnSpc>
              <a:spcBef>
                <a:spcPts val="0"/>
              </a:spcBef>
              <a:spcAft>
                <a:spcPts val="0"/>
              </a:spcAft>
              <a:buClr>
                <a:srgbClr val="FFFFFF"/>
              </a:buClr>
              <a:buSzPts val="1280"/>
              <a:buFont typeface="Arial"/>
              <a:buChar char="•"/>
            </a:pPr>
            <a:r>
              <a:rPr lang="es-PE" sz="1600">
                <a:solidFill>
                  <a:srgbClr val="FFFFFF"/>
                </a:solidFill>
                <a:latin typeface="Calibri"/>
                <a:ea typeface="Calibri"/>
                <a:cs typeface="Calibri"/>
                <a:sym typeface="Calibri"/>
              </a:rPr>
              <a:t>Transformaciones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0"/>
          <p:cNvSpPr/>
          <p:nvPr/>
        </p:nvSpPr>
        <p:spPr>
          <a:xfrm>
            <a:off x="1132884" y="1665886"/>
            <a:ext cx="6845863" cy="2671447"/>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8" name="Google Shape;108;p10"/>
          <p:cNvSpPr txBox="1"/>
          <p:nvPr/>
        </p:nvSpPr>
        <p:spPr>
          <a:xfrm>
            <a:off x="407875" y="765381"/>
            <a:ext cx="6044441" cy="73866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FIJANDO UN ELEMENTO CON POSICIONAMIENTO STICKY</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Una vez establecido el posicionamiento de la cabecera, observamos el resultado en el navegador.</a:t>
            </a:r>
            <a:endParaRPr/>
          </a:p>
        </p:txBody>
      </p:sp>
      <p:sp>
        <p:nvSpPr>
          <p:cNvPr id="109" name="Google Shape;109;p10"/>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STICKY</a:t>
            </a:r>
            <a:endParaRPr sz="1700">
              <a:solidFill>
                <a:srgbClr val="438AD7"/>
              </a:solidFill>
              <a:latin typeface="Calibri"/>
              <a:ea typeface="Calibri"/>
              <a:cs typeface="Calibri"/>
              <a:sym typeface="Calibri"/>
            </a:endParaRPr>
          </a:p>
        </p:txBody>
      </p:sp>
      <p:pic>
        <p:nvPicPr>
          <p:cNvPr id="110" name="Google Shape;110;p10"/>
          <p:cNvPicPr preferRelativeResize="0"/>
          <p:nvPr/>
        </p:nvPicPr>
        <p:blipFill rotWithShape="1">
          <a:blip r:embed="rId3">
            <a:alphaModFix/>
          </a:blip>
          <a:srcRect b="3199" l="1095" r="0" t="0"/>
          <a:stretch/>
        </p:blipFill>
        <p:spPr>
          <a:xfrm>
            <a:off x="1238081" y="1729395"/>
            <a:ext cx="6648355" cy="2599846"/>
          </a:xfrm>
          <a:prstGeom prst="rect">
            <a:avLst/>
          </a:prstGeom>
          <a:noFill/>
          <a:ln>
            <a:noFill/>
          </a:ln>
        </p:spPr>
      </p:pic>
      <p:sp>
        <p:nvSpPr>
          <p:cNvPr id="111" name="Google Shape;111;p10"/>
          <p:cNvSpPr txBox="1"/>
          <p:nvPr/>
        </p:nvSpPr>
        <p:spPr>
          <a:xfrm>
            <a:off x="407875" y="4575808"/>
            <a:ext cx="6602381" cy="492443"/>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Podemos ver que a pesar del desplazamiento vertical, la cabecera sigue mostrándose fija en la parte superior de la página.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1"/>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8" name="Google Shape;118;p11"/>
          <p:cNvSpPr/>
          <p:nvPr/>
        </p:nvSpPr>
        <p:spPr>
          <a:xfrm>
            <a:off x="424252" y="3703125"/>
            <a:ext cx="7966170" cy="737446"/>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a:t>
            </a:r>
            <a:r>
              <a:rPr b="1" lang="es-PE" sz="2800">
                <a:solidFill>
                  <a:schemeClr val="lt1"/>
                </a:solidFill>
                <a:latin typeface="Arial"/>
                <a:ea typeface="Arial"/>
                <a:cs typeface="Arial"/>
                <a:sym typeface="Arial"/>
              </a:rPr>
              <a:t>POSICIONAMIENTO FIJO</a:t>
            </a:r>
            <a:endParaRPr/>
          </a:p>
          <a:p>
            <a:pPr indent="0" lvl="0" marL="0" marR="0" rtl="0" algn="l">
              <a:lnSpc>
                <a:spcPct val="110000"/>
              </a:lnSpc>
              <a:spcBef>
                <a:spcPts val="0"/>
              </a:spcBef>
              <a:spcAft>
                <a:spcPts val="0"/>
              </a:spcAft>
              <a:buNone/>
            </a:pPr>
            <a:r>
              <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2"/>
          <p:cNvSpPr/>
          <p:nvPr/>
        </p:nvSpPr>
        <p:spPr>
          <a:xfrm>
            <a:off x="4572000" y="3650194"/>
            <a:ext cx="3981281" cy="1521809"/>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125" name="Google Shape;125;p12"/>
          <p:cNvSpPr txBox="1"/>
          <p:nvPr/>
        </p:nvSpPr>
        <p:spPr>
          <a:xfrm>
            <a:off x="407874" y="713952"/>
            <a:ext cx="7204493" cy="2708434"/>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El posicionamiento fijo (</a:t>
            </a:r>
            <a:r>
              <a:rPr b="1" lang="es-PE" sz="1600">
                <a:solidFill>
                  <a:srgbClr val="262626"/>
                </a:solidFill>
                <a:latin typeface="Calibri"/>
                <a:ea typeface="Calibri"/>
                <a:cs typeface="Calibri"/>
                <a:sym typeface="Calibri"/>
              </a:rPr>
              <a:t>fixed</a:t>
            </a:r>
            <a:r>
              <a:rPr lang="es-PE" sz="1600">
                <a:solidFill>
                  <a:srgbClr val="262626"/>
                </a:solidFill>
                <a:latin typeface="Calibri"/>
                <a:ea typeface="Calibri"/>
                <a:cs typeface="Calibri"/>
                <a:sym typeface="Calibri"/>
              </a:rPr>
              <a:t>) es similar al posicionamiento absoluto.</a:t>
            </a:r>
            <a:endParaRPr/>
          </a:p>
          <a:p>
            <a:pPr indent="-66675" lvl="0" marL="180000" marR="0" rtl="0" algn="l">
              <a:spcBef>
                <a:spcPts val="0"/>
              </a:spcBef>
              <a:spcAft>
                <a:spcPts val="0"/>
              </a:spcAft>
              <a:buClr>
                <a:srgbClr val="0070C0"/>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El elemento es posicionado en el flujo normal del documento y luego es desplazado según los valores de las propiedades </a:t>
            </a:r>
            <a:r>
              <a:rPr i="1" lang="es-PE" sz="1600">
                <a:solidFill>
                  <a:srgbClr val="262626"/>
                </a:solidFill>
                <a:latin typeface="Calibri"/>
                <a:ea typeface="Calibri"/>
                <a:cs typeface="Calibri"/>
                <a:sym typeface="Calibri"/>
              </a:rPr>
              <a:t>top</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left</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bottom</a:t>
            </a:r>
            <a:r>
              <a:rPr lang="es-PE" sz="1600">
                <a:solidFill>
                  <a:srgbClr val="262626"/>
                </a:solidFill>
                <a:latin typeface="Calibri"/>
                <a:ea typeface="Calibri"/>
                <a:cs typeface="Calibri"/>
                <a:sym typeface="Calibri"/>
              </a:rPr>
              <a:t> y </a:t>
            </a:r>
            <a:r>
              <a:rPr i="1" lang="es-PE" sz="1600">
                <a:solidFill>
                  <a:srgbClr val="262626"/>
                </a:solidFill>
                <a:latin typeface="Calibri"/>
                <a:ea typeface="Calibri"/>
                <a:cs typeface="Calibri"/>
                <a:sym typeface="Calibri"/>
              </a:rPr>
              <a:t>right</a:t>
            </a:r>
            <a:r>
              <a:rPr lang="es-PE" sz="1600">
                <a:solidFill>
                  <a:srgbClr val="262626"/>
                </a:solidFill>
                <a:latin typeface="Calibri"/>
                <a:ea typeface="Calibri"/>
                <a:cs typeface="Calibri"/>
                <a:sym typeface="Calibri"/>
              </a:rPr>
              <a:t> pero en relación a la ventana.</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Se deben tomar en cuenta las siguientes condiciones:</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desplazamiento del elemento no conserva el espacio que ocupaba en su posición original.</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elemento no se moverá junto con el desplazamiento de la página.</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elemento podrá superponerse a otros.</a:t>
            </a:r>
            <a:endParaRPr/>
          </a:p>
        </p:txBody>
      </p:sp>
      <p:sp>
        <p:nvSpPr>
          <p:cNvPr id="126" name="Google Shape;126;p12"/>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FIJO</a:t>
            </a:r>
            <a:endParaRPr sz="1700">
              <a:solidFill>
                <a:srgbClr val="438AD7"/>
              </a:solidFill>
              <a:latin typeface="Calibri"/>
              <a:ea typeface="Calibri"/>
              <a:cs typeface="Calibri"/>
              <a:sym typeface="Calibri"/>
            </a:endParaRPr>
          </a:p>
        </p:txBody>
      </p:sp>
      <p:sp>
        <p:nvSpPr>
          <p:cNvPr id="127" name="Google Shape;127;p12"/>
          <p:cNvSpPr txBox="1"/>
          <p:nvPr/>
        </p:nvSpPr>
        <p:spPr>
          <a:xfrm>
            <a:off x="4637790" y="3718600"/>
            <a:ext cx="3849484" cy="1384995"/>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400">
                <a:solidFill>
                  <a:srgbClr val="D7BA7D"/>
                </a:solidFill>
                <a:latin typeface="Consolas"/>
                <a:ea typeface="Consolas"/>
                <a:cs typeface="Consolas"/>
                <a:sym typeface="Consolas"/>
              </a:rPr>
              <a:t>#logo</a:t>
            </a:r>
            <a:r>
              <a:rPr b="0" lang="es-PE" sz="14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width</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40%</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position</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fixed</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top</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160px</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left</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50%</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a:t>
            </a:r>
            <a:endParaRPr/>
          </a:p>
        </p:txBody>
      </p:sp>
      <p:sp>
        <p:nvSpPr>
          <p:cNvPr id="128" name="Google Shape;128;p12"/>
          <p:cNvSpPr txBox="1"/>
          <p:nvPr/>
        </p:nvSpPr>
        <p:spPr>
          <a:xfrm>
            <a:off x="343052" y="3718600"/>
            <a:ext cx="3566454" cy="830997"/>
          </a:xfrm>
          <a:prstGeom prst="rect">
            <a:avLst/>
          </a:prstGeom>
          <a:noFill/>
          <a:ln>
            <a:noFill/>
          </a:ln>
        </p:spPr>
        <p:txBody>
          <a:bodyPr anchorCtr="0" anchor="t" bIns="45700" lIns="91425" spcFirstLastPara="1" rIns="91425" wrap="square" tIns="4570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Para ilustrar este posicionamiento, moveremos la imagen que aparece a la izquierda de la página.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p:nvPr/>
        </p:nvSpPr>
        <p:spPr>
          <a:xfrm>
            <a:off x="1731171" y="1271132"/>
            <a:ext cx="5632056" cy="2775569"/>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5" name="Google Shape;135;p13"/>
          <p:cNvSpPr txBox="1"/>
          <p:nvPr/>
        </p:nvSpPr>
        <p:spPr>
          <a:xfrm>
            <a:off x="407875" y="849842"/>
            <a:ext cx="5858411" cy="246221"/>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navegador veremos que la imagen ha cambiado de posición.</a:t>
            </a:r>
            <a:endParaRPr/>
          </a:p>
        </p:txBody>
      </p:sp>
      <p:sp>
        <p:nvSpPr>
          <p:cNvPr id="136" name="Google Shape;136;p13"/>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FIJO</a:t>
            </a:r>
            <a:endParaRPr sz="1700">
              <a:solidFill>
                <a:srgbClr val="438AD7"/>
              </a:solidFill>
              <a:latin typeface="Calibri"/>
              <a:ea typeface="Calibri"/>
              <a:cs typeface="Calibri"/>
              <a:sym typeface="Calibri"/>
            </a:endParaRPr>
          </a:p>
        </p:txBody>
      </p:sp>
      <p:pic>
        <p:nvPicPr>
          <p:cNvPr id="137" name="Google Shape;137;p13"/>
          <p:cNvPicPr preferRelativeResize="0"/>
          <p:nvPr/>
        </p:nvPicPr>
        <p:blipFill rotWithShape="1">
          <a:blip r:embed="rId3">
            <a:alphaModFix/>
          </a:blip>
          <a:srcRect b="0" l="903" r="0" t="1959"/>
          <a:stretch/>
        </p:blipFill>
        <p:spPr>
          <a:xfrm>
            <a:off x="1852551" y="1360146"/>
            <a:ext cx="5438898" cy="2627789"/>
          </a:xfrm>
          <a:prstGeom prst="rect">
            <a:avLst/>
          </a:prstGeom>
          <a:noFill/>
          <a:ln>
            <a:noFill/>
          </a:ln>
        </p:spPr>
      </p:pic>
      <p:sp>
        <p:nvSpPr>
          <p:cNvPr id="138" name="Google Shape;138;p13"/>
          <p:cNvSpPr txBox="1"/>
          <p:nvPr/>
        </p:nvSpPr>
        <p:spPr>
          <a:xfrm>
            <a:off x="407875" y="4221770"/>
            <a:ext cx="8164347" cy="492443"/>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Nótese que al cambiar de posición, no se conserva el espacio original de la imagen.</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También al desplazar la página verticalmente la página, la imagen queda no cambia su posición.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4"/>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5" name="Google Shape;145;p14"/>
          <p:cNvSpPr/>
          <p:nvPr/>
        </p:nvSpPr>
        <p:spPr>
          <a:xfrm>
            <a:off x="424252" y="3703125"/>
            <a:ext cx="7966170" cy="737446"/>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a:t>
            </a:r>
            <a:r>
              <a:rPr lang="es-PE" sz="2800">
                <a:solidFill>
                  <a:schemeClr val="lt1"/>
                </a:solidFill>
                <a:latin typeface="Arial"/>
                <a:ea typeface="Arial"/>
                <a:cs typeface="Arial"/>
                <a:sym typeface="Arial"/>
              </a:rPr>
              <a:t>POSICIONAMIENTO </a:t>
            </a:r>
            <a:r>
              <a:rPr b="1" lang="es-PE" sz="2800">
                <a:solidFill>
                  <a:schemeClr val="lt1"/>
                </a:solidFill>
                <a:latin typeface="Arial"/>
                <a:ea typeface="Arial"/>
                <a:cs typeface="Arial"/>
                <a:sym typeface="Arial"/>
              </a:rPr>
              <a:t>ABSOLUTO Y RELATIVO</a:t>
            </a:r>
            <a:endParaRPr/>
          </a:p>
          <a:p>
            <a:pPr indent="0" lvl="0" marL="0" marR="0" rtl="0" algn="l">
              <a:lnSpc>
                <a:spcPct val="110000"/>
              </a:lnSpc>
              <a:spcBef>
                <a:spcPts val="0"/>
              </a:spcBef>
              <a:spcAft>
                <a:spcPts val="0"/>
              </a:spcAft>
              <a:buNone/>
            </a:pPr>
            <a:r>
              <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5"/>
          <p:cNvSpPr txBox="1"/>
          <p:nvPr/>
        </p:nvSpPr>
        <p:spPr>
          <a:xfrm>
            <a:off x="407874" y="825030"/>
            <a:ext cx="8070081" cy="1969770"/>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POSICIONAMIENTO RELATIVO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posicionamiento relativo (</a:t>
            </a:r>
            <a:r>
              <a:rPr b="1" lang="es-PE" sz="1600">
                <a:solidFill>
                  <a:srgbClr val="262626"/>
                </a:solidFill>
                <a:latin typeface="Calibri"/>
                <a:ea typeface="Calibri"/>
                <a:cs typeface="Calibri"/>
                <a:sym typeface="Calibri"/>
              </a:rPr>
              <a:t>relative</a:t>
            </a:r>
            <a:r>
              <a:rPr lang="es-PE" sz="1600">
                <a:solidFill>
                  <a:srgbClr val="262626"/>
                </a:solidFill>
                <a:latin typeface="Calibri"/>
                <a:ea typeface="Calibri"/>
                <a:cs typeface="Calibri"/>
                <a:sym typeface="Calibri"/>
              </a:rPr>
              <a:t>), el elemento es posicionado en el flujo normal del documento y luego es desplazado según los valores de las propiedades </a:t>
            </a:r>
            <a:r>
              <a:rPr i="1" lang="es-PE" sz="1600">
                <a:solidFill>
                  <a:srgbClr val="262626"/>
                </a:solidFill>
                <a:latin typeface="Calibri"/>
                <a:ea typeface="Calibri"/>
                <a:cs typeface="Calibri"/>
                <a:sym typeface="Calibri"/>
              </a:rPr>
              <a:t>top</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left</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bottom</a:t>
            </a:r>
            <a:r>
              <a:rPr lang="es-PE" sz="1600">
                <a:solidFill>
                  <a:srgbClr val="262626"/>
                </a:solidFill>
                <a:latin typeface="Calibri"/>
                <a:ea typeface="Calibri"/>
                <a:cs typeface="Calibri"/>
                <a:sym typeface="Calibri"/>
              </a:rPr>
              <a:t> y </a:t>
            </a:r>
            <a:r>
              <a:rPr i="1" lang="es-PE" sz="1600">
                <a:solidFill>
                  <a:srgbClr val="262626"/>
                </a:solidFill>
                <a:latin typeface="Calibri"/>
                <a:ea typeface="Calibri"/>
                <a:cs typeface="Calibri"/>
                <a:sym typeface="Calibri"/>
              </a:rPr>
              <a:t>right</a:t>
            </a:r>
            <a:r>
              <a:rPr lang="es-PE" sz="1600">
                <a:solidFill>
                  <a:srgbClr val="262626"/>
                </a:solidFill>
                <a:latin typeface="Calibri"/>
                <a:ea typeface="Calibri"/>
                <a:cs typeface="Calibri"/>
                <a:sym typeface="Calibri"/>
              </a:rPr>
              <a:t>.</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Se deben tomar en cuenta las siguientes condiciones:</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desplazamiento del elemento conserva el espacio que ocupaba en su posición original.</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elemento se moverá junto con el desplazamiento (vertical u horizontal) de la página.</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elemento podrá superponerse a otros.</a:t>
            </a:r>
            <a:endParaRPr/>
          </a:p>
        </p:txBody>
      </p:sp>
      <p:sp>
        <p:nvSpPr>
          <p:cNvPr id="152" name="Google Shape;152;p15"/>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ABSOLUTO Y RELATIVO</a:t>
            </a:r>
            <a:endParaRPr sz="1700">
              <a:solidFill>
                <a:srgbClr val="438AD7"/>
              </a:solidFill>
              <a:latin typeface="Calibri"/>
              <a:ea typeface="Calibri"/>
              <a:cs typeface="Calibri"/>
              <a:sym typeface="Calibri"/>
            </a:endParaRPr>
          </a:p>
        </p:txBody>
      </p:sp>
      <p:pic>
        <p:nvPicPr>
          <p:cNvPr descr="css - Difference between style = &quot;position:absolute&quot; and style = &quot;position: relative&quot; - Stack Overflow" id="153" name="Google Shape;153;p15"/>
          <p:cNvPicPr preferRelativeResize="0"/>
          <p:nvPr/>
        </p:nvPicPr>
        <p:blipFill rotWithShape="1">
          <a:blip r:embed="rId3">
            <a:alphaModFix/>
          </a:blip>
          <a:srcRect b="46298" l="5307" r="53648" t="19518"/>
          <a:stretch/>
        </p:blipFill>
        <p:spPr>
          <a:xfrm>
            <a:off x="5170148" y="3255497"/>
            <a:ext cx="3307807" cy="1318138"/>
          </a:xfrm>
          <a:prstGeom prst="rect">
            <a:avLst/>
          </a:prstGeom>
          <a:noFill/>
          <a:ln cap="flat" cmpd="sng" w="19050">
            <a:solidFill>
              <a:srgbClr val="276B7D"/>
            </a:solidFill>
            <a:prstDash val="solid"/>
            <a:round/>
            <a:headEnd len="sm" w="sm" type="none"/>
            <a:tailEnd len="sm" w="sm" type="none"/>
          </a:ln>
        </p:spPr>
      </p:pic>
      <p:sp>
        <p:nvSpPr>
          <p:cNvPr id="154" name="Google Shape;154;p15"/>
          <p:cNvSpPr/>
          <p:nvPr/>
        </p:nvSpPr>
        <p:spPr>
          <a:xfrm>
            <a:off x="868785" y="3255496"/>
            <a:ext cx="3981281" cy="1318139"/>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155" name="Google Shape;155;p15"/>
          <p:cNvSpPr txBox="1"/>
          <p:nvPr/>
        </p:nvSpPr>
        <p:spPr>
          <a:xfrm>
            <a:off x="934575" y="3323902"/>
            <a:ext cx="3849484" cy="1169551"/>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400">
                <a:solidFill>
                  <a:srgbClr val="D7BA7D"/>
                </a:solidFill>
                <a:latin typeface="Consolas"/>
                <a:ea typeface="Consolas"/>
                <a:cs typeface="Consolas"/>
                <a:sym typeface="Consolas"/>
              </a:rPr>
              <a:t>.red</a:t>
            </a:r>
            <a:r>
              <a:rPr b="0" lang="es-PE" sz="14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position</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relative</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top</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16px</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left</a:t>
            </a:r>
            <a:r>
              <a:rPr b="0" lang="es-PE" sz="1400">
                <a:solidFill>
                  <a:srgbClr val="D4D4D4"/>
                </a:solidFill>
                <a:latin typeface="Consolas"/>
                <a:ea typeface="Consolas"/>
                <a:cs typeface="Consolas"/>
                <a:sym typeface="Consolas"/>
              </a:rPr>
              <a:t>: </a:t>
            </a:r>
            <a:r>
              <a:rPr lang="es-PE" sz="1400">
                <a:solidFill>
                  <a:srgbClr val="B5CEA8"/>
                </a:solidFill>
                <a:latin typeface="Consolas"/>
                <a:ea typeface="Consolas"/>
                <a:cs typeface="Consolas"/>
                <a:sym typeface="Consolas"/>
              </a:rPr>
              <a:t>1</a:t>
            </a:r>
            <a:r>
              <a:rPr b="0" lang="es-PE" sz="1400">
                <a:solidFill>
                  <a:srgbClr val="B5CEA8"/>
                </a:solidFill>
                <a:latin typeface="Consolas"/>
                <a:ea typeface="Consolas"/>
                <a:cs typeface="Consolas"/>
                <a:sym typeface="Consolas"/>
              </a:rPr>
              <a:t>0px</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6"/>
          <p:cNvSpPr txBox="1"/>
          <p:nvPr/>
        </p:nvSpPr>
        <p:spPr>
          <a:xfrm>
            <a:off x="407875" y="921997"/>
            <a:ext cx="5402481" cy="73866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POSICIONAMIENTO RELATIVO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Para ilustrar este posicionamiento, moveremos la imagen que aparece a la izquierda de la página.</a:t>
            </a:r>
            <a:endParaRPr/>
          </a:p>
        </p:txBody>
      </p:sp>
      <p:sp>
        <p:nvSpPr>
          <p:cNvPr id="162" name="Google Shape;162;p16"/>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ABSOLUTO Y RELATIVO</a:t>
            </a:r>
            <a:endParaRPr sz="1700">
              <a:solidFill>
                <a:srgbClr val="438AD7"/>
              </a:solidFill>
              <a:latin typeface="Calibri"/>
              <a:ea typeface="Calibri"/>
              <a:cs typeface="Calibri"/>
              <a:sym typeface="Calibri"/>
            </a:endParaRPr>
          </a:p>
        </p:txBody>
      </p:sp>
      <p:sp>
        <p:nvSpPr>
          <p:cNvPr id="163" name="Google Shape;163;p16"/>
          <p:cNvSpPr/>
          <p:nvPr/>
        </p:nvSpPr>
        <p:spPr>
          <a:xfrm>
            <a:off x="2512699" y="2096595"/>
            <a:ext cx="3981281" cy="1521809"/>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164" name="Google Shape;164;p16"/>
          <p:cNvSpPr txBox="1"/>
          <p:nvPr/>
        </p:nvSpPr>
        <p:spPr>
          <a:xfrm>
            <a:off x="2577710" y="2165001"/>
            <a:ext cx="3849484" cy="1384995"/>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400">
                <a:solidFill>
                  <a:srgbClr val="D7BA7D"/>
                </a:solidFill>
                <a:latin typeface="Consolas"/>
                <a:ea typeface="Consolas"/>
                <a:cs typeface="Consolas"/>
                <a:sym typeface="Consolas"/>
              </a:rPr>
              <a:t>#logo</a:t>
            </a:r>
            <a:r>
              <a:rPr b="0" lang="es-PE" sz="14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width</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40%</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position</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relative</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top</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160px</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left</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50%</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7"/>
          <p:cNvSpPr/>
          <p:nvPr/>
        </p:nvSpPr>
        <p:spPr>
          <a:xfrm>
            <a:off x="1727365" y="1478606"/>
            <a:ext cx="5632056" cy="2775569"/>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1" name="Google Shape;171;p17"/>
          <p:cNvSpPr txBox="1"/>
          <p:nvPr/>
        </p:nvSpPr>
        <p:spPr>
          <a:xfrm>
            <a:off x="407875" y="758481"/>
            <a:ext cx="6493893" cy="492443"/>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POSICIONAMIENTO RELATIVO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navegador veremos que la imagen ha cambiado de posición.</a:t>
            </a:r>
            <a:endParaRPr/>
          </a:p>
        </p:txBody>
      </p:sp>
      <p:sp>
        <p:nvSpPr>
          <p:cNvPr id="172" name="Google Shape;172;p17"/>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ABSOLUTO Y RELATIVO</a:t>
            </a:r>
            <a:endParaRPr sz="1700">
              <a:solidFill>
                <a:srgbClr val="438AD7"/>
              </a:solidFill>
              <a:latin typeface="Calibri"/>
              <a:ea typeface="Calibri"/>
              <a:cs typeface="Calibri"/>
              <a:sym typeface="Calibri"/>
            </a:endParaRPr>
          </a:p>
        </p:txBody>
      </p:sp>
      <p:pic>
        <p:nvPicPr>
          <p:cNvPr id="173" name="Google Shape;173;p17"/>
          <p:cNvPicPr preferRelativeResize="0"/>
          <p:nvPr/>
        </p:nvPicPr>
        <p:blipFill rotWithShape="1">
          <a:blip r:embed="rId3">
            <a:alphaModFix/>
          </a:blip>
          <a:srcRect b="3077" l="1043" r="-1" t="0"/>
          <a:stretch/>
        </p:blipFill>
        <p:spPr>
          <a:xfrm>
            <a:off x="1856356" y="1558613"/>
            <a:ext cx="5431287" cy="2597774"/>
          </a:xfrm>
          <a:prstGeom prst="rect">
            <a:avLst/>
          </a:prstGeom>
          <a:noFill/>
          <a:ln>
            <a:noFill/>
          </a:ln>
        </p:spPr>
      </p:pic>
      <p:sp>
        <p:nvSpPr>
          <p:cNvPr id="174" name="Google Shape;174;p17"/>
          <p:cNvSpPr txBox="1"/>
          <p:nvPr/>
        </p:nvSpPr>
        <p:spPr>
          <a:xfrm>
            <a:off x="407875" y="4687362"/>
            <a:ext cx="8064486" cy="246221"/>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Nótese que a pesar del cambio de posición, se conserva el espacio original de la imagen.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8"/>
          <p:cNvSpPr/>
          <p:nvPr/>
        </p:nvSpPr>
        <p:spPr>
          <a:xfrm>
            <a:off x="1684194" y="1879214"/>
            <a:ext cx="5632056" cy="1495165"/>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1" name="Google Shape;181;p18"/>
          <p:cNvSpPr txBox="1"/>
          <p:nvPr/>
        </p:nvSpPr>
        <p:spPr>
          <a:xfrm>
            <a:off x="407875" y="810557"/>
            <a:ext cx="6462896" cy="73866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POSICIONAMIENTO RELATIVO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Al desplazar la página verticalmente, podemos observar que la imagen se superpone a la cabecera.</a:t>
            </a:r>
            <a:endParaRPr/>
          </a:p>
        </p:txBody>
      </p:sp>
      <p:sp>
        <p:nvSpPr>
          <p:cNvPr id="182" name="Google Shape;182;p18"/>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ABSOLUTO Y RELATIVO</a:t>
            </a:r>
            <a:endParaRPr sz="1700">
              <a:solidFill>
                <a:srgbClr val="438AD7"/>
              </a:solidFill>
              <a:latin typeface="Calibri"/>
              <a:ea typeface="Calibri"/>
              <a:cs typeface="Calibri"/>
              <a:sym typeface="Calibri"/>
            </a:endParaRPr>
          </a:p>
        </p:txBody>
      </p:sp>
      <p:pic>
        <p:nvPicPr>
          <p:cNvPr id="183" name="Google Shape;183;p18"/>
          <p:cNvPicPr preferRelativeResize="0"/>
          <p:nvPr/>
        </p:nvPicPr>
        <p:blipFill rotWithShape="1">
          <a:blip r:embed="rId3">
            <a:alphaModFix/>
          </a:blip>
          <a:srcRect b="7509" l="0" r="0" t="0"/>
          <a:stretch/>
        </p:blipFill>
        <p:spPr>
          <a:xfrm>
            <a:off x="1755971" y="1966451"/>
            <a:ext cx="5488502" cy="123799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9"/>
          <p:cNvSpPr txBox="1"/>
          <p:nvPr/>
        </p:nvSpPr>
        <p:spPr>
          <a:xfrm>
            <a:off x="407875" y="785723"/>
            <a:ext cx="6462896" cy="1231106"/>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POSICIONAMIENTO RELATIVO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Una forma de evitar este problema es con el uso de la propiedad </a:t>
            </a:r>
            <a:r>
              <a:rPr b="1" lang="es-PE" sz="1600">
                <a:solidFill>
                  <a:srgbClr val="262626"/>
                </a:solidFill>
                <a:latin typeface="Calibri"/>
                <a:ea typeface="Calibri"/>
                <a:cs typeface="Calibri"/>
                <a:sym typeface="Calibri"/>
              </a:rPr>
              <a:t>z-index</a:t>
            </a:r>
            <a:r>
              <a:rPr lang="es-PE" sz="1600">
                <a:solidFill>
                  <a:srgbClr val="262626"/>
                </a:solidFill>
                <a:latin typeface="Calibri"/>
                <a:ea typeface="Calibri"/>
                <a:cs typeface="Calibri"/>
                <a:sym typeface="Calibri"/>
              </a:rPr>
              <a:t> que permite establecer el orden de apilamiento de los elementos. </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Un elemento con un mayor valor de </a:t>
            </a:r>
            <a:r>
              <a:rPr b="1" lang="es-PE" sz="1600">
                <a:solidFill>
                  <a:srgbClr val="262626"/>
                </a:solidFill>
                <a:latin typeface="Calibri"/>
                <a:ea typeface="Calibri"/>
                <a:cs typeface="Calibri"/>
                <a:sym typeface="Calibri"/>
              </a:rPr>
              <a:t>z-index</a:t>
            </a:r>
            <a:r>
              <a:rPr lang="es-PE" sz="1600">
                <a:solidFill>
                  <a:srgbClr val="262626"/>
                </a:solidFill>
                <a:latin typeface="Calibri"/>
                <a:ea typeface="Calibri"/>
                <a:cs typeface="Calibri"/>
                <a:sym typeface="Calibri"/>
              </a:rPr>
              <a:t> cubrirá a los de menor valor.</a:t>
            </a:r>
            <a:endParaRPr/>
          </a:p>
        </p:txBody>
      </p:sp>
      <p:sp>
        <p:nvSpPr>
          <p:cNvPr id="190" name="Google Shape;190;p19"/>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ABSOLUTO Y RELATIVO</a:t>
            </a:r>
            <a:endParaRPr sz="1700">
              <a:solidFill>
                <a:srgbClr val="438AD7"/>
              </a:solidFill>
              <a:latin typeface="Calibri"/>
              <a:ea typeface="Calibri"/>
              <a:cs typeface="Calibri"/>
              <a:sym typeface="Calibri"/>
            </a:endParaRPr>
          </a:p>
        </p:txBody>
      </p:sp>
      <p:sp>
        <p:nvSpPr>
          <p:cNvPr id="191" name="Google Shape;191;p19"/>
          <p:cNvSpPr/>
          <p:nvPr/>
        </p:nvSpPr>
        <p:spPr>
          <a:xfrm>
            <a:off x="2156650" y="2315080"/>
            <a:ext cx="4714121" cy="1536729"/>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192" name="Google Shape;192;p19"/>
          <p:cNvSpPr txBox="1"/>
          <p:nvPr/>
        </p:nvSpPr>
        <p:spPr>
          <a:xfrm>
            <a:off x="2235112" y="2394655"/>
            <a:ext cx="4528119" cy="1384995"/>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D7BA7D"/>
                </a:solidFill>
                <a:latin typeface="Consolas"/>
                <a:ea typeface="Consolas"/>
                <a:cs typeface="Consolas"/>
                <a:sym typeface="Consolas"/>
              </a:rPr>
              <a:t>#logo</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width</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40%</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position</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relative</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top</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160px</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left</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50%</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z-index</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20</a:t>
            </a:r>
            <a:r>
              <a:rPr b="0" lang="es-PE" sz="1200">
                <a:solidFill>
                  <a:srgbClr val="D4D4D4"/>
                </a:solidFill>
                <a:latin typeface="Consolas"/>
                <a:ea typeface="Consolas"/>
                <a:cs typeface="Consolas"/>
                <a:sym typeface="Consolas"/>
              </a:rPr>
              <a:t>; </a:t>
            </a:r>
            <a:r>
              <a:rPr b="0" lang="es-PE" sz="1200">
                <a:solidFill>
                  <a:srgbClr val="6A9955"/>
                </a:solidFill>
                <a:latin typeface="Consolas"/>
                <a:ea typeface="Consolas"/>
                <a:cs typeface="Consolas"/>
                <a:sym typeface="Consolas"/>
              </a:rPr>
              <a:t>/* En la cabecera: z-index:100; */</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 name="Shape 41"/>
        <p:cNvGrpSpPr/>
        <p:nvPr/>
      </p:nvGrpSpPr>
      <p:grpSpPr>
        <a:xfrm>
          <a:off x="0" y="0"/>
          <a:ext cx="0" cy="0"/>
          <a:chOff x="0" y="0"/>
          <a:chExt cx="0" cy="0"/>
        </a:xfrm>
      </p:grpSpPr>
      <p:sp>
        <p:nvSpPr>
          <p:cNvPr id="42" name="Google Shape;42;p2"/>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INTRODUCCIÓN</a:t>
            </a:r>
            <a:endParaRPr/>
          </a:p>
        </p:txBody>
      </p:sp>
      <p:sp>
        <p:nvSpPr>
          <p:cNvPr id="43" name="Google Shape;43;p2"/>
          <p:cNvSpPr txBox="1"/>
          <p:nvPr/>
        </p:nvSpPr>
        <p:spPr>
          <a:xfrm>
            <a:off x="522595" y="810908"/>
            <a:ext cx="7836314" cy="3447098"/>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lang="es-PE" sz="1400">
                <a:solidFill>
                  <a:srgbClr val="262626"/>
                </a:solidFill>
                <a:latin typeface="Calibri"/>
                <a:ea typeface="Calibri"/>
                <a:cs typeface="Calibri"/>
                <a:sym typeface="Calibri"/>
              </a:rPr>
              <a:t>En nuestras páginas, la forma de presentar su contenido es muy importante, pues para el usuario es fundamental poder revisar la información de una manera ordenada.</a:t>
            </a:r>
            <a:endParaRPr/>
          </a:p>
          <a:p>
            <a:pPr indent="0" lvl="0" marL="11725" marR="0" rtl="0" algn="l">
              <a:spcBef>
                <a:spcPts val="0"/>
              </a:spcBef>
              <a:spcAft>
                <a:spcPts val="0"/>
              </a:spcAft>
              <a:buNone/>
            </a:pPr>
            <a:r>
              <a:t/>
            </a:r>
            <a:endParaRPr sz="1400">
              <a:solidFill>
                <a:srgbClr val="262626"/>
              </a:solidFill>
              <a:latin typeface="Calibri"/>
              <a:ea typeface="Calibri"/>
              <a:cs typeface="Calibri"/>
              <a:sym typeface="Calibri"/>
            </a:endParaRPr>
          </a:p>
          <a:p>
            <a:pPr indent="0" lvl="0" marL="11725" marR="0" rtl="0" algn="l">
              <a:spcBef>
                <a:spcPts val="0"/>
              </a:spcBef>
              <a:spcAft>
                <a:spcPts val="0"/>
              </a:spcAft>
              <a:buNone/>
            </a:pPr>
            <a:r>
              <a:rPr lang="es-PE" sz="1400">
                <a:solidFill>
                  <a:srgbClr val="262626"/>
                </a:solidFill>
                <a:latin typeface="Calibri"/>
                <a:ea typeface="Calibri"/>
                <a:cs typeface="Calibri"/>
                <a:sym typeface="Calibri"/>
              </a:rPr>
              <a:t>Con CSS podemos aplicar distintos efectos en la barra de menú para hacerla más útil y llamativa.</a:t>
            </a:r>
            <a:endParaRPr/>
          </a:p>
          <a:p>
            <a:pPr indent="0" lvl="0" marL="11725" marR="0" rtl="0" algn="l">
              <a:spcBef>
                <a:spcPts val="0"/>
              </a:spcBef>
              <a:spcAft>
                <a:spcPts val="0"/>
              </a:spcAft>
              <a:buNone/>
            </a:pPr>
            <a:r>
              <a:t/>
            </a:r>
            <a:endParaRPr sz="1400">
              <a:solidFill>
                <a:srgbClr val="262626"/>
              </a:solidFill>
              <a:latin typeface="Calibri"/>
              <a:ea typeface="Calibri"/>
              <a:cs typeface="Calibri"/>
              <a:sym typeface="Calibri"/>
            </a:endParaRPr>
          </a:p>
          <a:p>
            <a:pPr indent="0" lvl="0" marL="11725" marR="0" rtl="0" algn="l">
              <a:spcBef>
                <a:spcPts val="0"/>
              </a:spcBef>
              <a:spcAft>
                <a:spcPts val="0"/>
              </a:spcAft>
              <a:buNone/>
            </a:pPr>
            <a:r>
              <a:rPr lang="es-PE" sz="1400">
                <a:solidFill>
                  <a:srgbClr val="262626"/>
                </a:solidFill>
                <a:latin typeface="Calibri"/>
                <a:ea typeface="Calibri"/>
                <a:cs typeface="Calibri"/>
                <a:sym typeface="Calibri"/>
              </a:rPr>
              <a:t>Si bien podemos tomar en cuenta todas las recomendaciones para el posicionamiento, también es importante elaborar un diseño agradable y novedoso para el visitante del sitio web. En ese sentido, CSS ofrece una serie de herramientas que permiten agregar efectos muy novedosos y de gran impacto visual.</a:t>
            </a:r>
            <a:endParaRPr/>
          </a:p>
          <a:p>
            <a:pPr indent="0" lvl="0" marL="11725" marR="0" rtl="0" algn="l">
              <a:spcBef>
                <a:spcPts val="0"/>
              </a:spcBef>
              <a:spcAft>
                <a:spcPts val="0"/>
              </a:spcAft>
              <a:buNone/>
            </a:pPr>
            <a:r>
              <a:t/>
            </a:r>
            <a:endParaRPr sz="1400">
              <a:solidFill>
                <a:srgbClr val="262626"/>
              </a:solidFill>
              <a:latin typeface="Calibri"/>
              <a:ea typeface="Calibri"/>
              <a:cs typeface="Calibri"/>
              <a:sym typeface="Calibri"/>
            </a:endParaRPr>
          </a:p>
          <a:p>
            <a:pPr indent="0" lvl="0" marL="11725" marR="0" rtl="0" algn="l">
              <a:spcBef>
                <a:spcPts val="0"/>
              </a:spcBef>
              <a:spcAft>
                <a:spcPts val="0"/>
              </a:spcAft>
              <a:buNone/>
            </a:pPr>
            <a:r>
              <a:rPr lang="es-PE" sz="1400">
                <a:solidFill>
                  <a:srgbClr val="262626"/>
                </a:solidFill>
                <a:latin typeface="Calibri"/>
                <a:ea typeface="Calibri"/>
                <a:cs typeface="Calibri"/>
                <a:sym typeface="Calibri"/>
              </a:rPr>
              <a:t>Por ello, durante esta sesión:</a:t>
            </a:r>
            <a:endParaRPr/>
          </a:p>
          <a:p>
            <a:pPr indent="-168275" lvl="1" marL="179388" marR="0" rtl="0" algn="l">
              <a:spcBef>
                <a:spcPts val="0"/>
              </a:spcBef>
              <a:spcAft>
                <a:spcPts val="0"/>
              </a:spcAft>
              <a:buClr>
                <a:srgbClr val="EE4342"/>
              </a:buClr>
              <a:buSzPts val="1400"/>
              <a:buFont typeface="Arial"/>
              <a:buChar char="•"/>
            </a:pPr>
            <a:r>
              <a:rPr b="1" i="0" lang="es-PE" sz="1400" u="none" cap="none" strike="noStrike">
                <a:solidFill>
                  <a:srgbClr val="262626"/>
                </a:solidFill>
                <a:latin typeface="Calibri"/>
                <a:ea typeface="Calibri"/>
                <a:cs typeface="Calibri"/>
                <a:sym typeface="Calibri"/>
              </a:rPr>
              <a:t>Aprenderás </a:t>
            </a:r>
            <a:r>
              <a:rPr b="0" i="0" lang="es-PE" sz="1400" u="none" cap="none" strike="noStrike">
                <a:solidFill>
                  <a:srgbClr val="262626"/>
                </a:solidFill>
                <a:latin typeface="Calibri"/>
                <a:ea typeface="Calibri"/>
                <a:cs typeface="Calibri"/>
                <a:sym typeface="Calibri"/>
              </a:rPr>
              <a:t>a establecer elementos con distinto posicionamiento en las páginas web.</a:t>
            </a:r>
            <a:endParaRPr/>
          </a:p>
          <a:p>
            <a:pPr indent="-168275" lvl="1" marL="179388" marR="0" rtl="0" algn="l">
              <a:spcBef>
                <a:spcPts val="0"/>
              </a:spcBef>
              <a:spcAft>
                <a:spcPts val="0"/>
              </a:spcAft>
              <a:buClr>
                <a:srgbClr val="EE4342"/>
              </a:buClr>
              <a:buSzPts val="1400"/>
              <a:buFont typeface="Arial"/>
              <a:buChar char="•"/>
            </a:pPr>
            <a:r>
              <a:rPr b="1" i="0" lang="es-PE" sz="1400" u="none" cap="none" strike="noStrike">
                <a:solidFill>
                  <a:srgbClr val="262626"/>
                </a:solidFill>
                <a:latin typeface="Calibri"/>
                <a:ea typeface="Calibri"/>
                <a:cs typeface="Calibri"/>
                <a:sym typeface="Calibri"/>
              </a:rPr>
              <a:t>Aplicarás </a:t>
            </a:r>
            <a:r>
              <a:rPr b="0" i="0" lang="es-PE" sz="1400" u="none" cap="none" strike="noStrike">
                <a:solidFill>
                  <a:srgbClr val="262626"/>
                </a:solidFill>
                <a:latin typeface="Calibri"/>
                <a:ea typeface="Calibri"/>
                <a:cs typeface="Calibri"/>
                <a:sym typeface="Calibri"/>
              </a:rPr>
              <a:t>efectos de transiciones y desplazamiento suave en la barra de menú.</a:t>
            </a:r>
            <a:endParaRPr/>
          </a:p>
          <a:p>
            <a:pPr indent="-168275" lvl="1" marL="179388" marR="0" rtl="0" algn="l">
              <a:spcBef>
                <a:spcPts val="0"/>
              </a:spcBef>
              <a:spcAft>
                <a:spcPts val="0"/>
              </a:spcAft>
              <a:buClr>
                <a:srgbClr val="EE4342"/>
              </a:buClr>
              <a:buSzPts val="1400"/>
              <a:buFont typeface="Arial"/>
              <a:buChar char="•"/>
            </a:pPr>
            <a:r>
              <a:rPr b="1" i="0" lang="es-PE" sz="1400" u="none" cap="none" strike="noStrike">
                <a:solidFill>
                  <a:srgbClr val="262626"/>
                </a:solidFill>
                <a:latin typeface="Calibri"/>
                <a:ea typeface="Calibri"/>
                <a:cs typeface="Calibri"/>
                <a:sym typeface="Calibri"/>
              </a:rPr>
              <a:t>Aplicarás </a:t>
            </a:r>
            <a:r>
              <a:rPr b="0" i="0" lang="es-PE" sz="1400" u="none" cap="none" strike="noStrike">
                <a:solidFill>
                  <a:srgbClr val="262626"/>
                </a:solidFill>
                <a:latin typeface="Calibri"/>
                <a:ea typeface="Calibri"/>
                <a:cs typeface="Calibri"/>
                <a:sym typeface="Calibri"/>
              </a:rPr>
              <a:t>filtros y transformaciones a los elementos de una página web.</a:t>
            </a:r>
            <a:endParaRPr/>
          </a:p>
          <a:p>
            <a:pPr indent="-79374" lvl="1" marL="179388" marR="0" rtl="0" algn="l">
              <a:spcBef>
                <a:spcPts val="0"/>
              </a:spcBef>
              <a:spcAft>
                <a:spcPts val="0"/>
              </a:spcAft>
              <a:buClr>
                <a:srgbClr val="EE4342"/>
              </a:buClr>
              <a:buSzPts val="1400"/>
              <a:buFont typeface="Arial"/>
              <a:buNone/>
            </a:pPr>
            <a:r>
              <a:t/>
            </a:r>
            <a:endParaRPr b="0" i="0" sz="1400" u="none" cap="none" strike="noStrike">
              <a:solidFill>
                <a:srgbClr val="262626"/>
              </a:solidFill>
              <a:highlight>
                <a:srgbClr val="FFFF00"/>
              </a:highlight>
              <a:latin typeface="Calibri"/>
              <a:ea typeface="Calibri"/>
              <a:cs typeface="Calibri"/>
              <a:sym typeface="Calibri"/>
            </a:endParaRPr>
          </a:p>
          <a:p>
            <a:pPr indent="-79374" lvl="1" marL="179388" marR="0" rtl="0" algn="l">
              <a:spcBef>
                <a:spcPts val="0"/>
              </a:spcBef>
              <a:spcAft>
                <a:spcPts val="0"/>
              </a:spcAft>
              <a:buClr>
                <a:srgbClr val="EE4342"/>
              </a:buClr>
              <a:buSzPts val="1400"/>
              <a:buFont typeface="Arial"/>
              <a:buNone/>
            </a:pPr>
            <a:r>
              <a:t/>
            </a:r>
            <a:endParaRPr b="1" i="0" sz="1400" u="none" cap="none" strike="noStrike">
              <a:solidFill>
                <a:srgbClr val="262626"/>
              </a:solidFill>
              <a:latin typeface="Calibri"/>
              <a:ea typeface="Calibri"/>
              <a:cs typeface="Calibri"/>
              <a:sym typeface="Calibri"/>
            </a:endParaRPr>
          </a:p>
          <a:p>
            <a:pPr indent="-79374" lvl="1" marL="179388" marR="0" rtl="0" algn="l">
              <a:spcBef>
                <a:spcPts val="0"/>
              </a:spcBef>
              <a:spcAft>
                <a:spcPts val="0"/>
              </a:spcAft>
              <a:buClr>
                <a:srgbClr val="EE4342"/>
              </a:buClr>
              <a:buSzPts val="1400"/>
              <a:buFont typeface="Arial"/>
              <a:buNone/>
            </a:pPr>
            <a:r>
              <a:t/>
            </a:r>
            <a:endParaRPr b="1" i="0" sz="1400" u="none" cap="none" strike="noStrike">
              <a:solidFill>
                <a:srgbClr val="262626"/>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0"/>
          <p:cNvSpPr txBox="1"/>
          <p:nvPr/>
        </p:nvSpPr>
        <p:spPr>
          <a:xfrm>
            <a:off x="407875" y="764009"/>
            <a:ext cx="5804218" cy="73866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POSICIONAMIENTO RELATIVO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Al establecer los valores de </a:t>
            </a:r>
            <a:r>
              <a:rPr b="1" lang="es-PE" sz="1600">
                <a:solidFill>
                  <a:srgbClr val="262626"/>
                </a:solidFill>
                <a:latin typeface="Calibri"/>
                <a:ea typeface="Calibri"/>
                <a:cs typeface="Calibri"/>
                <a:sym typeface="Calibri"/>
              </a:rPr>
              <a:t>z-index</a:t>
            </a:r>
            <a:r>
              <a:rPr lang="es-PE" sz="1600">
                <a:solidFill>
                  <a:srgbClr val="262626"/>
                </a:solidFill>
                <a:latin typeface="Calibri"/>
                <a:ea typeface="Calibri"/>
                <a:cs typeface="Calibri"/>
                <a:sym typeface="Calibri"/>
              </a:rPr>
              <a:t>, observaremos que la imagen ya no se superpone a la cabecera. </a:t>
            </a:r>
            <a:endParaRPr/>
          </a:p>
        </p:txBody>
      </p:sp>
      <p:sp>
        <p:nvSpPr>
          <p:cNvPr id="199" name="Google Shape;199;p20"/>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ABSOLUTO Y RELATIVO</a:t>
            </a:r>
            <a:endParaRPr sz="1700">
              <a:solidFill>
                <a:srgbClr val="438AD7"/>
              </a:solidFill>
              <a:latin typeface="Calibri"/>
              <a:ea typeface="Calibri"/>
              <a:cs typeface="Calibri"/>
              <a:sym typeface="Calibri"/>
            </a:endParaRPr>
          </a:p>
        </p:txBody>
      </p:sp>
      <p:sp>
        <p:nvSpPr>
          <p:cNvPr id="200" name="Google Shape;200;p20"/>
          <p:cNvSpPr txBox="1"/>
          <p:nvPr/>
        </p:nvSpPr>
        <p:spPr>
          <a:xfrm>
            <a:off x="407875" y="3789811"/>
            <a:ext cx="6207174" cy="492443"/>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El posicionamiento relativo afecta únicamente al elemento sobre el que se aplica. Los demás elementos conservan sus propiedades.</a:t>
            </a:r>
            <a:endParaRPr/>
          </a:p>
        </p:txBody>
      </p:sp>
      <p:sp>
        <p:nvSpPr>
          <p:cNvPr id="201" name="Google Shape;201;p20"/>
          <p:cNvSpPr/>
          <p:nvPr/>
        </p:nvSpPr>
        <p:spPr>
          <a:xfrm>
            <a:off x="1730796" y="1766888"/>
            <a:ext cx="5632056" cy="1666127"/>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02" name="Google Shape;202;p20"/>
          <p:cNvPicPr preferRelativeResize="0"/>
          <p:nvPr/>
        </p:nvPicPr>
        <p:blipFill rotWithShape="1">
          <a:blip r:embed="rId3">
            <a:alphaModFix/>
          </a:blip>
          <a:srcRect b="0" l="1212" r="0" t="0"/>
          <a:stretch/>
        </p:blipFill>
        <p:spPr>
          <a:xfrm>
            <a:off x="1868360" y="1853638"/>
            <a:ext cx="5423464" cy="1482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1"/>
          <p:cNvSpPr txBox="1"/>
          <p:nvPr/>
        </p:nvSpPr>
        <p:spPr>
          <a:xfrm>
            <a:off x="407874" y="880545"/>
            <a:ext cx="8428308" cy="2215991"/>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POSICIONAMIENTO ABSOLUTO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posicionamiento absoluto (</a:t>
            </a:r>
            <a:r>
              <a:rPr b="1" lang="es-PE" sz="1600">
                <a:solidFill>
                  <a:srgbClr val="262626"/>
                </a:solidFill>
                <a:latin typeface="Calibri"/>
                <a:ea typeface="Calibri"/>
                <a:cs typeface="Calibri"/>
                <a:sym typeface="Calibri"/>
              </a:rPr>
              <a:t>absolute</a:t>
            </a:r>
            <a:r>
              <a:rPr lang="es-PE" sz="1600">
                <a:solidFill>
                  <a:srgbClr val="262626"/>
                </a:solidFill>
                <a:latin typeface="Calibri"/>
                <a:ea typeface="Calibri"/>
                <a:cs typeface="Calibri"/>
                <a:sym typeface="Calibri"/>
              </a:rPr>
              <a:t>), el elemento es posicionado en el flujo normal del documento y luego es desplazado según los valores de las propiedades </a:t>
            </a:r>
            <a:r>
              <a:rPr i="1" lang="es-PE" sz="1600">
                <a:solidFill>
                  <a:srgbClr val="262626"/>
                </a:solidFill>
                <a:latin typeface="Calibri"/>
                <a:ea typeface="Calibri"/>
                <a:cs typeface="Calibri"/>
                <a:sym typeface="Calibri"/>
              </a:rPr>
              <a:t>top</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left</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bottom</a:t>
            </a:r>
            <a:r>
              <a:rPr lang="es-PE" sz="1600">
                <a:solidFill>
                  <a:srgbClr val="262626"/>
                </a:solidFill>
                <a:latin typeface="Calibri"/>
                <a:ea typeface="Calibri"/>
                <a:cs typeface="Calibri"/>
                <a:sym typeface="Calibri"/>
              </a:rPr>
              <a:t> y </a:t>
            </a:r>
            <a:r>
              <a:rPr i="1" lang="es-PE" sz="1600">
                <a:solidFill>
                  <a:srgbClr val="262626"/>
                </a:solidFill>
                <a:latin typeface="Calibri"/>
                <a:ea typeface="Calibri"/>
                <a:cs typeface="Calibri"/>
                <a:sym typeface="Calibri"/>
              </a:rPr>
              <a:t>right,</a:t>
            </a:r>
            <a:r>
              <a:rPr lang="es-PE" sz="1600">
                <a:solidFill>
                  <a:srgbClr val="262626"/>
                </a:solidFill>
                <a:latin typeface="Calibri"/>
                <a:ea typeface="Calibri"/>
                <a:cs typeface="Calibri"/>
                <a:sym typeface="Calibri"/>
              </a:rPr>
              <a:t> pero en relación al elemento padre con posicionamiento diferente a estático (</a:t>
            </a:r>
            <a:r>
              <a:rPr b="1" lang="es-PE" sz="1600">
                <a:solidFill>
                  <a:srgbClr val="262626"/>
                </a:solidFill>
                <a:latin typeface="Calibri"/>
                <a:ea typeface="Calibri"/>
                <a:cs typeface="Calibri"/>
                <a:sym typeface="Calibri"/>
              </a:rPr>
              <a:t>static</a:t>
            </a:r>
            <a:r>
              <a:rPr lang="es-PE" sz="1600">
                <a:solidFill>
                  <a:srgbClr val="262626"/>
                </a:solidFill>
                <a:latin typeface="Calibri"/>
                <a:ea typeface="Calibri"/>
                <a:cs typeface="Calibri"/>
                <a:sym typeface="Calibri"/>
              </a:rPr>
              <a:t>) o al elemento </a:t>
            </a:r>
            <a:r>
              <a:rPr b="1" lang="es-PE" sz="1600">
                <a:solidFill>
                  <a:srgbClr val="262626"/>
                </a:solidFill>
                <a:latin typeface="Calibri"/>
                <a:ea typeface="Calibri"/>
                <a:cs typeface="Calibri"/>
                <a:sym typeface="Calibri"/>
              </a:rPr>
              <a:t>body</a:t>
            </a:r>
            <a:r>
              <a:rPr lang="es-PE" sz="1600">
                <a:solidFill>
                  <a:srgbClr val="262626"/>
                </a:solidFill>
                <a:latin typeface="Calibri"/>
                <a:ea typeface="Calibri"/>
                <a:cs typeface="Calibri"/>
                <a:sym typeface="Calibri"/>
              </a:rPr>
              <a:t>.</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Se deben tomar en cuenta las siguientes condiciones:</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desplazamiento del elemento no conserva el espacio que ocupaba en su posición original.</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elemento se moverá junto con el desplazamiento (vertical u horizontal) de la página.</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elemento podrá superponerse a otros.</a:t>
            </a:r>
            <a:endParaRPr/>
          </a:p>
        </p:txBody>
      </p:sp>
      <p:sp>
        <p:nvSpPr>
          <p:cNvPr id="209" name="Google Shape;209;p21"/>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ABSOLUTO Y RELATIVO</a:t>
            </a:r>
            <a:endParaRPr sz="1700">
              <a:solidFill>
                <a:srgbClr val="438AD7"/>
              </a:solidFill>
              <a:latin typeface="Calibri"/>
              <a:ea typeface="Calibri"/>
              <a:cs typeface="Calibri"/>
              <a:sym typeface="Calibri"/>
            </a:endParaRPr>
          </a:p>
        </p:txBody>
      </p:sp>
      <p:pic>
        <p:nvPicPr>
          <p:cNvPr descr="css - Difference between style = &quot;position:absolute&quot; and style = &quot;position: relative&quot; - Stack Overflow" id="210" name="Google Shape;210;p21"/>
          <p:cNvPicPr preferRelativeResize="0"/>
          <p:nvPr/>
        </p:nvPicPr>
        <p:blipFill rotWithShape="1">
          <a:blip r:embed="rId3">
            <a:alphaModFix/>
          </a:blip>
          <a:srcRect b="45736" l="53290" r="5580" t="19610"/>
          <a:stretch/>
        </p:blipFill>
        <p:spPr>
          <a:xfrm>
            <a:off x="5028432" y="3516316"/>
            <a:ext cx="3213441" cy="1295380"/>
          </a:xfrm>
          <a:prstGeom prst="rect">
            <a:avLst/>
          </a:prstGeom>
          <a:noFill/>
          <a:ln cap="flat" cmpd="sng" w="19050">
            <a:solidFill>
              <a:srgbClr val="276B7D"/>
            </a:solidFill>
            <a:prstDash val="solid"/>
            <a:round/>
            <a:headEnd len="sm" w="sm" type="none"/>
            <a:tailEnd len="sm" w="sm" type="none"/>
          </a:ln>
        </p:spPr>
      </p:pic>
      <p:sp>
        <p:nvSpPr>
          <p:cNvPr id="211" name="Google Shape;211;p21"/>
          <p:cNvSpPr/>
          <p:nvPr/>
        </p:nvSpPr>
        <p:spPr>
          <a:xfrm>
            <a:off x="590719" y="3516316"/>
            <a:ext cx="3981281" cy="1318139"/>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212" name="Google Shape;212;p21"/>
          <p:cNvSpPr txBox="1"/>
          <p:nvPr/>
        </p:nvSpPr>
        <p:spPr>
          <a:xfrm>
            <a:off x="656509" y="3584722"/>
            <a:ext cx="3849484" cy="1169551"/>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400">
                <a:solidFill>
                  <a:srgbClr val="D7BA7D"/>
                </a:solidFill>
                <a:latin typeface="Consolas"/>
                <a:ea typeface="Consolas"/>
                <a:cs typeface="Consolas"/>
                <a:sym typeface="Consolas"/>
              </a:rPr>
              <a:t>.red</a:t>
            </a:r>
            <a:r>
              <a:rPr b="0" lang="es-PE" sz="14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position</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absolute</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top</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16px</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left</a:t>
            </a:r>
            <a:r>
              <a:rPr b="0" lang="es-PE" sz="1400">
                <a:solidFill>
                  <a:srgbClr val="D4D4D4"/>
                </a:solidFill>
                <a:latin typeface="Consolas"/>
                <a:ea typeface="Consolas"/>
                <a:cs typeface="Consolas"/>
                <a:sym typeface="Consolas"/>
              </a:rPr>
              <a:t>: </a:t>
            </a:r>
            <a:r>
              <a:rPr lang="es-PE" sz="1400">
                <a:solidFill>
                  <a:srgbClr val="B5CEA8"/>
                </a:solidFill>
                <a:latin typeface="Consolas"/>
                <a:ea typeface="Consolas"/>
                <a:cs typeface="Consolas"/>
                <a:sym typeface="Consolas"/>
              </a:rPr>
              <a:t>1</a:t>
            </a:r>
            <a:r>
              <a:rPr b="0" lang="es-PE" sz="1400">
                <a:solidFill>
                  <a:srgbClr val="B5CEA8"/>
                </a:solidFill>
                <a:latin typeface="Consolas"/>
                <a:ea typeface="Consolas"/>
                <a:cs typeface="Consolas"/>
                <a:sym typeface="Consolas"/>
              </a:rPr>
              <a:t>0px</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2"/>
          <p:cNvSpPr txBox="1"/>
          <p:nvPr/>
        </p:nvSpPr>
        <p:spPr>
          <a:xfrm>
            <a:off x="418334" y="826358"/>
            <a:ext cx="8281166" cy="492443"/>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POSICIONAMIENTO ABSOLUTO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Para ilustrar este posicionamiento, moveremos la imagen que aparece a la izquierda de la página.</a:t>
            </a:r>
            <a:endParaRPr/>
          </a:p>
        </p:txBody>
      </p:sp>
      <p:sp>
        <p:nvSpPr>
          <p:cNvPr id="219" name="Google Shape;219;p22"/>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ABSOLUTO Y RELATIVO</a:t>
            </a:r>
            <a:endParaRPr sz="1700">
              <a:solidFill>
                <a:srgbClr val="438AD7"/>
              </a:solidFill>
              <a:latin typeface="Calibri"/>
              <a:ea typeface="Calibri"/>
              <a:cs typeface="Calibri"/>
              <a:sym typeface="Calibri"/>
            </a:endParaRPr>
          </a:p>
        </p:txBody>
      </p:sp>
      <p:sp>
        <p:nvSpPr>
          <p:cNvPr id="220" name="Google Shape;220;p22"/>
          <p:cNvSpPr/>
          <p:nvPr/>
        </p:nvSpPr>
        <p:spPr>
          <a:xfrm>
            <a:off x="2476163" y="1967251"/>
            <a:ext cx="4037926" cy="1536729"/>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221" name="Google Shape;221;p22"/>
          <p:cNvSpPr txBox="1"/>
          <p:nvPr/>
        </p:nvSpPr>
        <p:spPr>
          <a:xfrm>
            <a:off x="2565840" y="2043117"/>
            <a:ext cx="3849484" cy="1384995"/>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D7BA7D"/>
                </a:solidFill>
                <a:latin typeface="Consolas"/>
                <a:ea typeface="Consolas"/>
                <a:cs typeface="Consolas"/>
                <a:sym typeface="Consolas"/>
              </a:rPr>
              <a:t>#logo</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width</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40%</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position</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absolute</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top</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160px</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left</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50%</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z-index</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20</a:t>
            </a:r>
            <a:r>
              <a:rPr b="0" lang="es-PE" sz="1200">
                <a:solidFill>
                  <a:srgbClr val="D4D4D4"/>
                </a:solidFill>
                <a:latin typeface="Consolas"/>
                <a:ea typeface="Consolas"/>
                <a:cs typeface="Consolas"/>
                <a:sym typeface="Consolas"/>
              </a:rPr>
              <a: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3"/>
          <p:cNvSpPr/>
          <p:nvPr/>
        </p:nvSpPr>
        <p:spPr>
          <a:xfrm>
            <a:off x="1739787" y="1375248"/>
            <a:ext cx="5576463" cy="2859046"/>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8" name="Google Shape;228;p23"/>
          <p:cNvSpPr txBox="1"/>
          <p:nvPr/>
        </p:nvSpPr>
        <p:spPr>
          <a:xfrm>
            <a:off x="407875" y="786519"/>
            <a:ext cx="6455147" cy="492443"/>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POSICIONAMIENTO RELATIVO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navegador veremos que la imagen ha cambiado de posición.</a:t>
            </a:r>
            <a:endParaRPr/>
          </a:p>
        </p:txBody>
      </p:sp>
      <p:sp>
        <p:nvSpPr>
          <p:cNvPr id="229" name="Google Shape;229;p23"/>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ABSOLUTO Y RELATIVO</a:t>
            </a:r>
            <a:endParaRPr sz="1700">
              <a:solidFill>
                <a:srgbClr val="438AD7"/>
              </a:solidFill>
              <a:latin typeface="Calibri"/>
              <a:ea typeface="Calibri"/>
              <a:cs typeface="Calibri"/>
              <a:sym typeface="Calibri"/>
            </a:endParaRPr>
          </a:p>
        </p:txBody>
      </p:sp>
      <p:pic>
        <p:nvPicPr>
          <p:cNvPr id="230" name="Google Shape;230;p23"/>
          <p:cNvPicPr preferRelativeResize="0"/>
          <p:nvPr/>
        </p:nvPicPr>
        <p:blipFill rotWithShape="1">
          <a:blip r:embed="rId3">
            <a:alphaModFix/>
          </a:blip>
          <a:srcRect b="0" l="1308" r="0" t="0"/>
          <a:stretch/>
        </p:blipFill>
        <p:spPr>
          <a:xfrm>
            <a:off x="1827748" y="1456534"/>
            <a:ext cx="5416725" cy="2680289"/>
          </a:xfrm>
          <a:prstGeom prst="rect">
            <a:avLst/>
          </a:prstGeom>
          <a:noFill/>
          <a:ln>
            <a:noFill/>
          </a:ln>
        </p:spPr>
      </p:pic>
      <p:sp>
        <p:nvSpPr>
          <p:cNvPr id="231" name="Google Shape;231;p23"/>
          <p:cNvSpPr txBox="1"/>
          <p:nvPr/>
        </p:nvSpPr>
        <p:spPr>
          <a:xfrm>
            <a:off x="407875" y="4435052"/>
            <a:ext cx="8113038" cy="738664"/>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Nótese que al cambiar de posición, no se conserva el espacio original de la imagen.</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Al desplazar la página verticalmente, la imagen quedará cubierta por la cabecera debido al efecto de la propiedad </a:t>
            </a:r>
            <a:r>
              <a:rPr b="1" lang="es-PE" sz="1600">
                <a:solidFill>
                  <a:srgbClr val="262626"/>
                </a:solidFill>
                <a:latin typeface="Calibri"/>
                <a:ea typeface="Calibri"/>
                <a:cs typeface="Calibri"/>
                <a:sym typeface="Calibri"/>
              </a:rPr>
              <a:t>z-index</a:t>
            </a:r>
            <a:r>
              <a:rPr lang="es-PE" sz="1600">
                <a:solidFill>
                  <a:srgbClr val="262626"/>
                </a:solidFill>
                <a:latin typeface="Calibri"/>
                <a:ea typeface="Calibri"/>
                <a:cs typeface="Calibri"/>
                <a:sym typeface="Calibri"/>
              </a:rPr>
              <a: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24"/>
          <p:cNvPicPr preferRelativeResize="0"/>
          <p:nvPr/>
        </p:nvPicPr>
        <p:blipFill rotWithShape="1">
          <a:blip r:embed="rId3">
            <a:alphaModFix/>
          </a:blip>
          <a:srcRect b="0" l="0" r="0" t="0"/>
          <a:stretch/>
        </p:blipFill>
        <p:spPr>
          <a:xfrm>
            <a:off x="0" y="0"/>
            <a:ext cx="9154631" cy="5733853"/>
          </a:xfrm>
          <a:prstGeom prst="rect">
            <a:avLst/>
          </a:prstGeom>
          <a:noFill/>
          <a:ln>
            <a:noFill/>
          </a:ln>
        </p:spPr>
      </p:pic>
      <p:sp>
        <p:nvSpPr>
          <p:cNvPr id="238" name="Google Shape;238;p24"/>
          <p:cNvSpPr txBox="1"/>
          <p:nvPr/>
        </p:nvSpPr>
        <p:spPr>
          <a:xfrm>
            <a:off x="2535760" y="2561332"/>
            <a:ext cx="4072480" cy="2185214"/>
          </a:xfrm>
          <a:prstGeom prst="rect">
            <a:avLst/>
          </a:prstGeom>
          <a:noFill/>
          <a:ln>
            <a:noFill/>
          </a:ln>
        </p:spPr>
        <p:txBody>
          <a:bodyPr anchorCtr="0" anchor="t" bIns="0" lIns="0" spcFirstLastPara="1" rIns="0" wrap="square" tIns="0">
            <a:spAutoFit/>
          </a:bodyPr>
          <a:lstStyle/>
          <a:p>
            <a:pPr indent="-171450" lvl="0" marL="171450" marR="0" rtl="0" algn="l">
              <a:spcBef>
                <a:spcPts val="0"/>
              </a:spcBef>
              <a:spcAft>
                <a:spcPts val="0"/>
              </a:spcAft>
              <a:buClr>
                <a:srgbClr val="3F3F3F"/>
              </a:buClr>
              <a:buSzPts val="1400"/>
              <a:buFont typeface="Arial"/>
              <a:buChar char="•"/>
            </a:pPr>
            <a:r>
              <a:rPr lang="es-PE" sz="1400">
                <a:solidFill>
                  <a:srgbClr val="3F3F3F"/>
                </a:solidFill>
                <a:latin typeface="Calibri"/>
                <a:ea typeface="Calibri"/>
                <a:cs typeface="Calibri"/>
                <a:sym typeface="Calibri"/>
              </a:rPr>
              <a:t>El efecto del desplazamiento, para nuestro ejemplo, se da con relación a la etiqueta body debido a que no existe ningún elemento padre de la imagen que tenga un posicionamiento diferente a static.</a:t>
            </a:r>
            <a:endParaRPr/>
          </a:p>
          <a:p>
            <a:pPr indent="-82550" lvl="0" marL="171450" marR="0" rtl="0" algn="l">
              <a:spcBef>
                <a:spcPts val="0"/>
              </a:spcBef>
              <a:spcAft>
                <a:spcPts val="0"/>
              </a:spcAft>
              <a:buClr>
                <a:schemeClr val="dk1"/>
              </a:buClr>
              <a:buSzPts val="1400"/>
              <a:buFont typeface="Arial"/>
              <a:buNone/>
            </a:pPr>
            <a:r>
              <a:t/>
            </a:r>
            <a:endParaRPr sz="1400">
              <a:solidFill>
                <a:srgbClr val="3F3F3F"/>
              </a:solidFill>
              <a:latin typeface="Calibri"/>
              <a:ea typeface="Calibri"/>
              <a:cs typeface="Calibri"/>
              <a:sym typeface="Calibri"/>
            </a:endParaRPr>
          </a:p>
          <a:p>
            <a:pPr indent="-171450" lvl="0" marL="171450" marR="0" rtl="0" algn="l">
              <a:spcBef>
                <a:spcPts val="0"/>
              </a:spcBef>
              <a:spcAft>
                <a:spcPts val="0"/>
              </a:spcAft>
              <a:buClr>
                <a:srgbClr val="3F3F3F"/>
              </a:buClr>
              <a:buSzPts val="1400"/>
              <a:buFont typeface="Arial"/>
              <a:buChar char="•"/>
            </a:pPr>
            <a:r>
              <a:rPr lang="es-PE" sz="1400">
                <a:solidFill>
                  <a:srgbClr val="3F3F3F"/>
                </a:solidFill>
                <a:latin typeface="Calibri"/>
                <a:ea typeface="Calibri"/>
                <a:cs typeface="Calibri"/>
                <a:sym typeface="Calibri"/>
              </a:rPr>
              <a:t>Si existiera un elemento padre de la imagen con un posicionamiento diferente a static, la imagen se mostraría en una posición muy diferente.</a:t>
            </a:r>
            <a:endParaRPr/>
          </a:p>
          <a:p>
            <a:pPr indent="0" lvl="0" marL="0" marR="0" rtl="0" algn="l">
              <a:spcBef>
                <a:spcPts val="1000"/>
              </a:spcBef>
              <a:spcAft>
                <a:spcPts val="0"/>
              </a:spcAft>
              <a:buNone/>
            </a:pPr>
            <a:r>
              <a:t/>
            </a:r>
            <a:endParaRPr sz="2000">
              <a:solidFill>
                <a:srgbClr val="3F3F3F"/>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5"/>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5" name="Google Shape;245;p25"/>
          <p:cNvSpPr/>
          <p:nvPr/>
        </p:nvSpPr>
        <p:spPr>
          <a:xfrm>
            <a:off x="424252" y="3703125"/>
            <a:ext cx="7966170" cy="737446"/>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a:t>
            </a:r>
            <a:r>
              <a:rPr b="1" lang="es-PE" sz="2800">
                <a:solidFill>
                  <a:schemeClr val="lt1"/>
                </a:solidFill>
                <a:latin typeface="Arial"/>
                <a:ea typeface="Arial"/>
                <a:cs typeface="Arial"/>
                <a:sym typeface="Arial"/>
              </a:rPr>
              <a:t>LA FUNCIÓN CALC DE CSS</a:t>
            </a:r>
            <a:endParaRPr/>
          </a:p>
          <a:p>
            <a:pPr indent="0" lvl="0" marL="0" marR="0" rtl="0" algn="l">
              <a:lnSpc>
                <a:spcPct val="110000"/>
              </a:lnSpc>
              <a:spcBef>
                <a:spcPts val="0"/>
              </a:spcBef>
              <a:spcAft>
                <a:spcPts val="0"/>
              </a:spcAft>
              <a:buNone/>
            </a:pPr>
            <a:r>
              <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6"/>
          <p:cNvSpPr txBox="1"/>
          <p:nvPr/>
        </p:nvSpPr>
        <p:spPr>
          <a:xfrm>
            <a:off x="407875" y="903300"/>
            <a:ext cx="6453746" cy="1723549"/>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ocasiones necesitamos especificar valores de algunas propiedades que dependen de otros valores conocidos.</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Para estos casos podemos utilizar la función CSS </a:t>
            </a:r>
            <a:r>
              <a:rPr b="1" lang="es-PE" sz="1600">
                <a:solidFill>
                  <a:srgbClr val="262626"/>
                </a:solidFill>
                <a:latin typeface="Calibri"/>
                <a:ea typeface="Calibri"/>
                <a:cs typeface="Calibri"/>
                <a:sym typeface="Calibri"/>
              </a:rPr>
              <a:t>calc()</a:t>
            </a:r>
            <a:r>
              <a:rPr lang="es-PE" sz="1600">
                <a:solidFill>
                  <a:srgbClr val="262626"/>
                </a:solidFill>
                <a:latin typeface="Calibri"/>
                <a:ea typeface="Calibri"/>
                <a:cs typeface="Calibri"/>
                <a:sym typeface="Calibri"/>
              </a:rPr>
              <a:t>.</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Esta función permite establecer un valor en base a las operaciones básicas aplicadas a valores que pueden estar especificados en distintas unidades.</a:t>
            </a:r>
            <a:endParaRPr/>
          </a:p>
        </p:txBody>
      </p:sp>
      <p:sp>
        <p:nvSpPr>
          <p:cNvPr id="252" name="Google Shape;252;p26"/>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LA FUNCIÓN CALC DE CSS</a:t>
            </a:r>
            <a:endParaRPr sz="1700">
              <a:solidFill>
                <a:srgbClr val="438AD7"/>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7"/>
          <p:cNvSpPr txBox="1"/>
          <p:nvPr/>
        </p:nvSpPr>
        <p:spPr>
          <a:xfrm>
            <a:off x="407875" y="943206"/>
            <a:ext cx="6453746" cy="738664"/>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nuestro sitio de ejemplo, sabemos que la cabecera tiene un alto de 100px. Si queremos especificar que la imagen quedará por debajo de la cabecera, podemos establecer un valor en base a dicha altura.</a:t>
            </a:r>
            <a:endParaRPr/>
          </a:p>
        </p:txBody>
      </p:sp>
      <p:sp>
        <p:nvSpPr>
          <p:cNvPr id="259" name="Google Shape;259;p27"/>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LA FUNCIÓN CALC DE CSS</a:t>
            </a:r>
            <a:endParaRPr sz="1700">
              <a:solidFill>
                <a:srgbClr val="438AD7"/>
              </a:solidFill>
              <a:latin typeface="Calibri"/>
              <a:ea typeface="Calibri"/>
              <a:cs typeface="Calibri"/>
              <a:sym typeface="Calibri"/>
            </a:endParaRPr>
          </a:p>
        </p:txBody>
      </p:sp>
      <p:sp>
        <p:nvSpPr>
          <p:cNvPr id="260" name="Google Shape;260;p27"/>
          <p:cNvSpPr/>
          <p:nvPr/>
        </p:nvSpPr>
        <p:spPr>
          <a:xfrm>
            <a:off x="2492347" y="2089135"/>
            <a:ext cx="3981281" cy="1536729"/>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261" name="Google Shape;261;p27"/>
          <p:cNvSpPr txBox="1"/>
          <p:nvPr/>
        </p:nvSpPr>
        <p:spPr>
          <a:xfrm>
            <a:off x="2562292" y="2165001"/>
            <a:ext cx="3849484" cy="1384995"/>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400">
                <a:solidFill>
                  <a:srgbClr val="D7BA7D"/>
                </a:solidFill>
                <a:latin typeface="Consolas"/>
                <a:ea typeface="Consolas"/>
                <a:cs typeface="Consolas"/>
                <a:sym typeface="Consolas"/>
              </a:rPr>
              <a:t>#logo</a:t>
            </a:r>
            <a:r>
              <a:rPr b="0" lang="es-PE" sz="14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width</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40%</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position</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fixed</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top</a:t>
            </a:r>
            <a:r>
              <a:rPr b="0" lang="es-PE" sz="1400">
                <a:solidFill>
                  <a:srgbClr val="D4D4D4"/>
                </a:solidFill>
                <a:latin typeface="Consolas"/>
                <a:ea typeface="Consolas"/>
                <a:cs typeface="Consolas"/>
                <a:sym typeface="Consolas"/>
              </a:rPr>
              <a:t>: </a:t>
            </a:r>
            <a:r>
              <a:rPr b="0" lang="es-PE" sz="1400">
                <a:solidFill>
                  <a:srgbClr val="DCDCAA"/>
                </a:solidFill>
                <a:latin typeface="Consolas"/>
                <a:ea typeface="Consolas"/>
                <a:cs typeface="Consolas"/>
                <a:sym typeface="Consolas"/>
              </a:rPr>
              <a:t>calc</a:t>
            </a:r>
            <a:r>
              <a:rPr b="0" lang="es-PE" sz="1400">
                <a:solidFill>
                  <a:srgbClr val="D4D4D4"/>
                </a:solidFill>
                <a:latin typeface="Consolas"/>
                <a:ea typeface="Consolas"/>
                <a:cs typeface="Consolas"/>
                <a:sym typeface="Consolas"/>
              </a:rPr>
              <a:t>(</a:t>
            </a:r>
            <a:r>
              <a:rPr b="0" lang="es-PE" sz="1400">
                <a:solidFill>
                  <a:srgbClr val="B5CEA8"/>
                </a:solidFill>
                <a:latin typeface="Consolas"/>
                <a:ea typeface="Consolas"/>
                <a:cs typeface="Consolas"/>
                <a:sym typeface="Consolas"/>
              </a:rPr>
              <a:t>100px</a:t>
            </a:r>
            <a:r>
              <a:rPr b="0" lang="es-PE" sz="1400">
                <a:solidFill>
                  <a:srgbClr val="D4D4D4"/>
                </a:solidFill>
                <a:latin typeface="Consolas"/>
                <a:ea typeface="Consolas"/>
                <a:cs typeface="Consolas"/>
                <a:sym typeface="Consolas"/>
              </a:rPr>
              <a:t> + </a:t>
            </a:r>
            <a:r>
              <a:rPr b="0" lang="es-PE" sz="1400">
                <a:solidFill>
                  <a:srgbClr val="B5CEA8"/>
                </a:solidFill>
                <a:latin typeface="Consolas"/>
                <a:ea typeface="Consolas"/>
                <a:cs typeface="Consolas"/>
                <a:sym typeface="Consolas"/>
              </a:rPr>
              <a:t>40%</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left</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50%</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8"/>
          <p:cNvSpPr/>
          <p:nvPr/>
        </p:nvSpPr>
        <p:spPr>
          <a:xfrm>
            <a:off x="1739787" y="1206952"/>
            <a:ext cx="5576463" cy="2859046"/>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8" name="Google Shape;268;p28"/>
          <p:cNvSpPr txBox="1"/>
          <p:nvPr/>
        </p:nvSpPr>
        <p:spPr>
          <a:xfrm>
            <a:off x="407875" y="817752"/>
            <a:ext cx="4983755" cy="246221"/>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navegador veremos algo similar a lo siguiente: </a:t>
            </a:r>
            <a:endParaRPr/>
          </a:p>
        </p:txBody>
      </p:sp>
      <p:sp>
        <p:nvSpPr>
          <p:cNvPr id="269" name="Google Shape;269;p28"/>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LA FUNCIÓN CALC DE CSS</a:t>
            </a:r>
            <a:endParaRPr sz="1700">
              <a:solidFill>
                <a:srgbClr val="438AD7"/>
              </a:solidFill>
              <a:latin typeface="Calibri"/>
              <a:ea typeface="Calibri"/>
              <a:cs typeface="Calibri"/>
              <a:sym typeface="Calibri"/>
            </a:endParaRPr>
          </a:p>
        </p:txBody>
      </p:sp>
      <p:pic>
        <p:nvPicPr>
          <p:cNvPr id="270" name="Google Shape;270;p28"/>
          <p:cNvPicPr preferRelativeResize="0"/>
          <p:nvPr/>
        </p:nvPicPr>
        <p:blipFill rotWithShape="1">
          <a:blip r:embed="rId3">
            <a:alphaModFix/>
          </a:blip>
          <a:srcRect b="0" l="737" r="0" t="0"/>
          <a:stretch/>
        </p:blipFill>
        <p:spPr>
          <a:xfrm>
            <a:off x="1827750" y="1296331"/>
            <a:ext cx="5448040" cy="2680288"/>
          </a:xfrm>
          <a:prstGeom prst="rect">
            <a:avLst/>
          </a:prstGeom>
          <a:noFill/>
          <a:ln>
            <a:noFill/>
          </a:ln>
        </p:spPr>
      </p:pic>
      <p:sp>
        <p:nvSpPr>
          <p:cNvPr id="271" name="Google Shape;271;p28"/>
          <p:cNvSpPr txBox="1"/>
          <p:nvPr/>
        </p:nvSpPr>
        <p:spPr>
          <a:xfrm>
            <a:off x="407875" y="4324108"/>
            <a:ext cx="8104946" cy="738664"/>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nuestro ejemplo, la posición de la imagen depende de un porcentaje. Al modificar dicho valor, la posición de la imagen varía.</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Pueden especificarse distintas unidades de medida.</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9"/>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8" name="Google Shape;278;p29"/>
          <p:cNvSpPr/>
          <p:nvPr/>
        </p:nvSpPr>
        <p:spPr>
          <a:xfrm>
            <a:off x="424252" y="3703125"/>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a:t>
            </a:r>
            <a:r>
              <a:rPr b="1" lang="es-PE" sz="2800">
                <a:solidFill>
                  <a:schemeClr val="lt1"/>
                </a:solidFill>
                <a:latin typeface="Arial"/>
                <a:ea typeface="Arial"/>
                <a:cs typeface="Arial"/>
                <a:sym typeface="Arial"/>
              </a:rPr>
              <a:t>TRANSICIONES</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0" name="Google Shape;50;p3"/>
          <p:cNvSpPr/>
          <p:nvPr/>
        </p:nvSpPr>
        <p:spPr>
          <a:xfrm>
            <a:off x="424252" y="3703125"/>
            <a:ext cx="7966170" cy="737446"/>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a:t>
            </a:r>
            <a:r>
              <a:rPr b="1" lang="es-PE" sz="2800">
                <a:solidFill>
                  <a:schemeClr val="lt1"/>
                </a:solidFill>
                <a:latin typeface="Arial"/>
                <a:ea typeface="Arial"/>
                <a:cs typeface="Arial"/>
                <a:sym typeface="Arial"/>
              </a:rPr>
              <a:t>POSICIONAMIENTO STICKY</a:t>
            </a:r>
            <a:endParaRPr/>
          </a:p>
          <a:p>
            <a:pPr indent="0" lvl="0" marL="0" marR="0" rtl="0" algn="l">
              <a:lnSpc>
                <a:spcPct val="110000"/>
              </a:lnSpc>
              <a:spcBef>
                <a:spcPts val="0"/>
              </a:spcBef>
              <a:spcAft>
                <a:spcPts val="0"/>
              </a:spcAft>
              <a:buNone/>
            </a:pPr>
            <a:r>
              <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0"/>
          <p:cNvSpPr txBox="1"/>
          <p:nvPr/>
        </p:nvSpPr>
        <p:spPr>
          <a:xfrm>
            <a:off x="407874" y="887730"/>
            <a:ext cx="8070203" cy="1231106"/>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Las transiciones en CSS brindan una forma de animar los cambios de las propiedades CSS.</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Cuando un cambio en una propiedad se ejecuta, este es instantáneo. La transición permite que el cambio se ejecute en un intervalo de tiempo, lo que hace posible que observemos una animación durante la ejecución del cambio.</a:t>
            </a:r>
            <a:endParaRPr/>
          </a:p>
        </p:txBody>
      </p:sp>
      <p:sp>
        <p:nvSpPr>
          <p:cNvPr id="285" name="Google Shape;285;p30"/>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TRANSICIONES</a:t>
            </a:r>
            <a:endParaRPr sz="1700">
              <a:solidFill>
                <a:srgbClr val="438AD7"/>
              </a:solidFill>
              <a:latin typeface="Calibri"/>
              <a:ea typeface="Calibri"/>
              <a:cs typeface="Calibri"/>
              <a:sym typeface="Calibri"/>
            </a:endParaRPr>
          </a:p>
        </p:txBody>
      </p:sp>
      <p:pic>
        <p:nvPicPr>
          <p:cNvPr id="286" name="Google Shape;286;p30"/>
          <p:cNvPicPr preferRelativeResize="0"/>
          <p:nvPr/>
        </p:nvPicPr>
        <p:blipFill rotWithShape="1">
          <a:blip r:embed="rId3">
            <a:alphaModFix/>
          </a:blip>
          <a:srcRect b="1" l="-1" r="33996" t="889"/>
          <a:stretch/>
        </p:blipFill>
        <p:spPr>
          <a:xfrm>
            <a:off x="3085485" y="2662299"/>
            <a:ext cx="3302705" cy="216497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1"/>
          <p:cNvSpPr txBox="1"/>
          <p:nvPr/>
        </p:nvSpPr>
        <p:spPr>
          <a:xfrm>
            <a:off x="407875" y="898294"/>
            <a:ext cx="4680960" cy="270843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PROPIEDADES PARA TRANSICIONES</a:t>
            </a:r>
            <a:endParaRPr/>
          </a:p>
          <a:p>
            <a:pPr indent="-168275" lvl="0" marL="180000" marR="0" rtl="0" algn="l">
              <a:spcBef>
                <a:spcPts val="0"/>
              </a:spcBef>
              <a:spcAft>
                <a:spcPts val="0"/>
              </a:spcAft>
              <a:buClr>
                <a:srgbClr val="262626"/>
              </a:buClr>
              <a:buSzPts val="1600"/>
              <a:buFont typeface="Arial"/>
              <a:buChar char="•"/>
            </a:pPr>
            <a:r>
              <a:rPr b="1" lang="es-PE" sz="1600">
                <a:solidFill>
                  <a:srgbClr val="262626"/>
                </a:solidFill>
                <a:latin typeface="Calibri"/>
                <a:ea typeface="Calibri"/>
                <a:cs typeface="Calibri"/>
                <a:sym typeface="Calibri"/>
              </a:rPr>
              <a:t>transition-property:</a:t>
            </a:r>
            <a:r>
              <a:rPr lang="es-PE" sz="1600">
                <a:solidFill>
                  <a:srgbClr val="262626"/>
                </a:solidFill>
                <a:latin typeface="Calibri"/>
                <a:ea typeface="Calibri"/>
                <a:cs typeface="Calibri"/>
                <a:sym typeface="Calibri"/>
              </a:rPr>
              <a:t> especifica la propiedad sobre la que se aplicará la transición. Se puede especificar una propiedad como </a:t>
            </a:r>
            <a:r>
              <a:rPr i="1" lang="es-PE" sz="1600">
                <a:solidFill>
                  <a:srgbClr val="262626"/>
                </a:solidFill>
                <a:latin typeface="Calibri"/>
                <a:ea typeface="Calibri"/>
                <a:cs typeface="Calibri"/>
                <a:sym typeface="Calibri"/>
              </a:rPr>
              <a:t>color</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background-color</a:t>
            </a:r>
            <a:r>
              <a:rPr lang="es-PE" sz="1600">
                <a:solidFill>
                  <a:srgbClr val="262626"/>
                </a:solidFill>
                <a:latin typeface="Calibri"/>
                <a:ea typeface="Calibri"/>
                <a:cs typeface="Calibri"/>
                <a:sym typeface="Calibri"/>
              </a:rPr>
              <a:t> o </a:t>
            </a:r>
            <a:r>
              <a:rPr i="1" lang="es-PE" sz="1600">
                <a:solidFill>
                  <a:srgbClr val="262626"/>
                </a:solidFill>
                <a:latin typeface="Calibri"/>
                <a:ea typeface="Calibri"/>
                <a:cs typeface="Calibri"/>
                <a:sym typeface="Calibri"/>
              </a:rPr>
              <a:t>width</a:t>
            </a:r>
            <a:r>
              <a:rPr lang="es-PE" sz="1600">
                <a:solidFill>
                  <a:srgbClr val="262626"/>
                </a:solidFill>
                <a:latin typeface="Calibri"/>
                <a:ea typeface="Calibri"/>
                <a:cs typeface="Calibri"/>
                <a:sym typeface="Calibri"/>
              </a:rPr>
              <a:t>. También se puede utilizar el valor </a:t>
            </a:r>
            <a:r>
              <a:rPr i="1" lang="es-PE" sz="1600">
                <a:solidFill>
                  <a:srgbClr val="262626"/>
                </a:solidFill>
                <a:latin typeface="Calibri"/>
                <a:ea typeface="Calibri"/>
                <a:cs typeface="Calibri"/>
                <a:sym typeface="Calibri"/>
              </a:rPr>
              <a:t>all</a:t>
            </a:r>
            <a:r>
              <a:rPr lang="es-PE" sz="1600">
                <a:solidFill>
                  <a:srgbClr val="262626"/>
                </a:solidFill>
                <a:latin typeface="Calibri"/>
                <a:ea typeface="Calibri"/>
                <a:cs typeface="Calibri"/>
                <a:sym typeface="Calibri"/>
              </a:rPr>
              <a:t> para afectar a todas las propiedades. No todas las propiedades admiten transiciones.</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b="1" lang="es-PE" sz="1600">
                <a:solidFill>
                  <a:srgbClr val="262626"/>
                </a:solidFill>
                <a:latin typeface="Calibri"/>
                <a:ea typeface="Calibri"/>
                <a:cs typeface="Calibri"/>
                <a:sym typeface="Calibri"/>
              </a:rPr>
              <a:t>transition-duration:</a:t>
            </a:r>
            <a:r>
              <a:rPr lang="es-PE" sz="1600">
                <a:solidFill>
                  <a:srgbClr val="262626"/>
                </a:solidFill>
                <a:latin typeface="Calibri"/>
                <a:ea typeface="Calibri"/>
                <a:cs typeface="Calibri"/>
                <a:sym typeface="Calibri"/>
              </a:rPr>
              <a:t> especifica la duración de la transición. Su valor se indica en unidades de tiempo (segundos o milisegundos).</a:t>
            </a:r>
            <a:endParaRPr/>
          </a:p>
        </p:txBody>
      </p:sp>
      <p:sp>
        <p:nvSpPr>
          <p:cNvPr id="293" name="Google Shape;293;p31"/>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TRANSICIONES</a:t>
            </a:r>
            <a:endParaRPr sz="1700">
              <a:solidFill>
                <a:srgbClr val="438AD7"/>
              </a:solidFill>
              <a:latin typeface="Calibri"/>
              <a:ea typeface="Calibri"/>
              <a:cs typeface="Calibri"/>
              <a:sym typeface="Calibri"/>
            </a:endParaRPr>
          </a:p>
        </p:txBody>
      </p:sp>
      <p:pic>
        <p:nvPicPr>
          <p:cNvPr descr="CSS Transitions" id="294" name="Google Shape;294;p31"/>
          <p:cNvPicPr preferRelativeResize="0"/>
          <p:nvPr/>
        </p:nvPicPr>
        <p:blipFill rotWithShape="1">
          <a:blip r:embed="rId3">
            <a:alphaModFix/>
          </a:blip>
          <a:srcRect b="0" l="16148" r="14172" t="0"/>
          <a:stretch/>
        </p:blipFill>
        <p:spPr>
          <a:xfrm>
            <a:off x="5406887" y="1024012"/>
            <a:ext cx="3518452" cy="315590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2"/>
          <p:cNvSpPr txBox="1"/>
          <p:nvPr/>
        </p:nvSpPr>
        <p:spPr>
          <a:xfrm>
            <a:off x="407875" y="774924"/>
            <a:ext cx="7261059" cy="3447098"/>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PROPIEDADES PARA TRANSICIONES</a:t>
            </a:r>
            <a:endParaRPr/>
          </a:p>
          <a:p>
            <a:pPr indent="-168275" lvl="0" marL="180000" marR="0" rtl="0" algn="l">
              <a:spcBef>
                <a:spcPts val="0"/>
              </a:spcBef>
              <a:spcAft>
                <a:spcPts val="0"/>
              </a:spcAft>
              <a:buClr>
                <a:srgbClr val="262626"/>
              </a:buClr>
              <a:buSzPts val="1600"/>
              <a:buFont typeface="Arial"/>
              <a:buChar char="•"/>
            </a:pPr>
            <a:r>
              <a:rPr b="1" lang="es-PE" sz="1600">
                <a:solidFill>
                  <a:srgbClr val="262626"/>
                </a:solidFill>
                <a:latin typeface="Calibri"/>
                <a:ea typeface="Calibri"/>
                <a:cs typeface="Calibri"/>
                <a:sym typeface="Calibri"/>
              </a:rPr>
              <a:t>transition-timing-function:</a:t>
            </a:r>
            <a:r>
              <a:rPr lang="es-PE" sz="1600">
                <a:solidFill>
                  <a:srgbClr val="262626"/>
                </a:solidFill>
                <a:latin typeface="Calibri"/>
                <a:ea typeface="Calibri"/>
                <a:cs typeface="Calibri"/>
                <a:sym typeface="Calibri"/>
              </a:rPr>
              <a:t> especifica el ritmo de la transición. Puede tomar uno de los siguientes valores:</a:t>
            </a:r>
            <a:endParaRPr/>
          </a:p>
          <a:p>
            <a:pPr indent="0" lvl="0" marL="11725" marR="0" rtl="0" algn="l">
              <a:spcBef>
                <a:spcPts val="0"/>
              </a:spcBef>
              <a:spcAft>
                <a:spcPts val="0"/>
              </a:spcAft>
              <a:buNone/>
            </a:pPr>
            <a:r>
              <a:t/>
            </a:r>
            <a:endParaRPr sz="1600">
              <a:solidFill>
                <a:srgbClr val="262626"/>
              </a:solidFill>
              <a:latin typeface="Calibri"/>
              <a:ea typeface="Calibri"/>
              <a:cs typeface="Calibri"/>
              <a:sym typeface="Calibri"/>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ease:</a:t>
            </a:r>
            <a:r>
              <a:rPr b="0" i="0" lang="es-PE" sz="1600" u="none" cap="none" strike="noStrike">
                <a:solidFill>
                  <a:srgbClr val="262626"/>
                </a:solidFill>
                <a:latin typeface="Calibri"/>
                <a:ea typeface="Calibri"/>
                <a:cs typeface="Calibri"/>
                <a:sym typeface="Calibri"/>
              </a:rPr>
              <a:t> inicio lento, transcurso rápido, final lento.</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linear:</a:t>
            </a:r>
            <a:r>
              <a:rPr b="0" i="0" lang="es-PE" sz="1600" u="none" cap="none" strike="noStrike">
                <a:solidFill>
                  <a:srgbClr val="262626"/>
                </a:solidFill>
                <a:latin typeface="Calibri"/>
                <a:ea typeface="Calibri"/>
                <a:cs typeface="Calibri"/>
                <a:sym typeface="Calibri"/>
              </a:rPr>
              <a:t> ritmo constante desde el inicio hasta el final de la transición.</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ease-in:</a:t>
            </a:r>
            <a:r>
              <a:rPr b="0" i="0" lang="es-PE" sz="1600" u="none" cap="none" strike="noStrike">
                <a:solidFill>
                  <a:srgbClr val="262626"/>
                </a:solidFill>
                <a:latin typeface="Calibri"/>
                <a:ea typeface="Calibri"/>
                <a:cs typeface="Calibri"/>
                <a:sym typeface="Calibri"/>
              </a:rPr>
              <a:t> inicio lento, transcurso y final normal.</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ease-out:</a:t>
            </a:r>
            <a:r>
              <a:rPr b="0" i="0" lang="es-PE" sz="1600" u="none" cap="none" strike="noStrike">
                <a:solidFill>
                  <a:srgbClr val="262626"/>
                </a:solidFill>
                <a:latin typeface="Calibri"/>
                <a:ea typeface="Calibri"/>
                <a:cs typeface="Calibri"/>
                <a:sym typeface="Calibri"/>
              </a:rPr>
              <a:t> inicio y transcurso normal, final lento.</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ease-in-out:</a:t>
            </a:r>
            <a:r>
              <a:rPr b="0" i="0" lang="es-PE" sz="1600" u="none" cap="none" strike="noStrike">
                <a:solidFill>
                  <a:srgbClr val="262626"/>
                </a:solidFill>
                <a:latin typeface="Calibri"/>
                <a:ea typeface="Calibri"/>
                <a:cs typeface="Calibri"/>
                <a:sym typeface="Calibri"/>
              </a:rPr>
              <a:t> inicio lento, transcurso normal, final lento.</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cubic-bezier:</a:t>
            </a:r>
            <a:r>
              <a:rPr b="0" i="0" lang="es-PE" sz="1600" u="none" cap="none" strike="noStrike">
                <a:solidFill>
                  <a:srgbClr val="262626"/>
                </a:solidFill>
                <a:latin typeface="Calibri"/>
                <a:ea typeface="Calibri"/>
                <a:cs typeface="Calibri"/>
                <a:sym typeface="Calibri"/>
              </a:rPr>
              <a:t> es una función personalizada para establecer la velocidad de transición. Se recomienda su uso para expertos.</a:t>
            </a:r>
            <a:endParaRPr/>
          </a:p>
          <a:p>
            <a:pPr indent="-66675" lvl="0" marL="180000" marR="0" rtl="0" algn="l">
              <a:spcBef>
                <a:spcPts val="0"/>
              </a:spcBef>
              <a:spcAft>
                <a:spcPts val="0"/>
              </a:spcAft>
              <a:buClr>
                <a:schemeClr val="dk1"/>
              </a:buClr>
              <a:buSzPts val="1600"/>
              <a:buFont typeface="Arial"/>
              <a:buNone/>
            </a:pPr>
            <a:r>
              <a:t/>
            </a:r>
            <a:endParaRPr b="1"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b="1" lang="es-PE" sz="1600">
                <a:solidFill>
                  <a:srgbClr val="262626"/>
                </a:solidFill>
                <a:latin typeface="Calibri"/>
                <a:ea typeface="Calibri"/>
                <a:cs typeface="Calibri"/>
                <a:sym typeface="Calibri"/>
              </a:rPr>
              <a:t>transition-delay:</a:t>
            </a:r>
            <a:r>
              <a:rPr lang="es-PE" sz="1600">
                <a:solidFill>
                  <a:srgbClr val="262626"/>
                </a:solidFill>
                <a:latin typeface="Calibri"/>
                <a:ea typeface="Calibri"/>
                <a:cs typeface="Calibri"/>
                <a:sym typeface="Calibri"/>
              </a:rPr>
              <a:t> define el tiempo entre el momento en que se cambia la propiedad y el inicio de la transición, es decir, permite retrasar el inicio de la transición.</a:t>
            </a:r>
            <a:endParaRPr/>
          </a:p>
        </p:txBody>
      </p:sp>
      <p:sp>
        <p:nvSpPr>
          <p:cNvPr id="301" name="Google Shape;301;p32"/>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TRANSICIONES</a:t>
            </a:r>
            <a:endParaRPr sz="1700">
              <a:solidFill>
                <a:srgbClr val="438AD7"/>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3"/>
          <p:cNvSpPr txBox="1"/>
          <p:nvPr/>
        </p:nvSpPr>
        <p:spPr>
          <a:xfrm>
            <a:off x="407875" y="792774"/>
            <a:ext cx="7713660" cy="1969770"/>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PROPIEDAD TRANSITION</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Podemos definir completamente una transición mediante la propiedad </a:t>
            </a:r>
            <a:r>
              <a:rPr b="1" lang="es-PE" sz="1600">
                <a:solidFill>
                  <a:srgbClr val="262626"/>
                </a:solidFill>
                <a:latin typeface="Calibri"/>
                <a:ea typeface="Calibri"/>
                <a:cs typeface="Calibri"/>
                <a:sym typeface="Calibri"/>
              </a:rPr>
              <a:t>transition</a:t>
            </a:r>
            <a:r>
              <a:rPr lang="es-PE" sz="1600">
                <a:solidFill>
                  <a:srgbClr val="262626"/>
                </a:solidFill>
                <a:latin typeface="Calibri"/>
                <a:ea typeface="Calibri"/>
                <a:cs typeface="Calibri"/>
                <a:sym typeface="Calibri"/>
              </a:rPr>
              <a:t>.</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Esta propiedad acepta hasta cuatro valores en el siguiente orden:</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La propiedad sobre la que se aplica la transición.</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La duración de la transición.</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ritmo de la transición.</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El tiempo de retraso en el inicio de la transición.</a:t>
            </a:r>
            <a:endParaRPr/>
          </a:p>
        </p:txBody>
      </p:sp>
      <p:sp>
        <p:nvSpPr>
          <p:cNvPr id="308" name="Google Shape;308;p33"/>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TRANSICIONES</a:t>
            </a:r>
            <a:endParaRPr sz="1700">
              <a:solidFill>
                <a:srgbClr val="438AD7"/>
              </a:solidFill>
              <a:latin typeface="Calibri"/>
              <a:ea typeface="Calibri"/>
              <a:cs typeface="Calibri"/>
              <a:sym typeface="Calibri"/>
            </a:endParaRPr>
          </a:p>
        </p:txBody>
      </p:sp>
      <p:sp>
        <p:nvSpPr>
          <p:cNvPr id="309" name="Google Shape;309;p33"/>
          <p:cNvSpPr/>
          <p:nvPr/>
        </p:nvSpPr>
        <p:spPr>
          <a:xfrm>
            <a:off x="1221889" y="3044999"/>
            <a:ext cx="6700140" cy="818664"/>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0" name="Google Shape;310;p33"/>
          <p:cNvSpPr txBox="1"/>
          <p:nvPr/>
        </p:nvSpPr>
        <p:spPr>
          <a:xfrm>
            <a:off x="1283382" y="3116224"/>
            <a:ext cx="6577236" cy="646331"/>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D7BA7D"/>
                </a:solidFill>
                <a:latin typeface="Consolas"/>
                <a:ea typeface="Consolas"/>
                <a:cs typeface="Consolas"/>
                <a:sym typeface="Consolas"/>
              </a:rPr>
              <a:t>#menu</a:t>
            </a:r>
            <a:r>
              <a:rPr b="0" lang="es-PE" sz="1200">
                <a:solidFill>
                  <a:srgbClr val="D4D4D4"/>
                </a:solidFill>
                <a:latin typeface="Consolas"/>
                <a:ea typeface="Consolas"/>
                <a:cs typeface="Consolas"/>
                <a:sym typeface="Consolas"/>
              </a:rPr>
              <a:t> </a:t>
            </a:r>
            <a:r>
              <a:rPr b="0" lang="es-PE" sz="1200">
                <a:solidFill>
                  <a:srgbClr val="D7BA7D"/>
                </a:solidFill>
                <a:latin typeface="Consolas"/>
                <a:ea typeface="Consolas"/>
                <a:cs typeface="Consolas"/>
                <a:sym typeface="Consolas"/>
              </a:rPr>
              <a:t>a:hover</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transition</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scale(</a:t>
            </a:r>
            <a:r>
              <a:rPr b="0" lang="es-PE" sz="1200">
                <a:solidFill>
                  <a:srgbClr val="B6CEA8"/>
                </a:solidFill>
                <a:latin typeface="Consolas"/>
                <a:ea typeface="Consolas"/>
                <a:cs typeface="Consolas"/>
                <a:sym typeface="Consolas"/>
              </a:rPr>
              <a:t>2.5</a:t>
            </a:r>
            <a:r>
              <a:rPr b="0" lang="es-PE" sz="1200">
                <a:solidFill>
                  <a:srgbClr val="CE9178"/>
                </a:solidFill>
                <a:latin typeface="Consolas"/>
                <a:ea typeface="Consolas"/>
                <a:cs typeface="Consolas"/>
                <a:sym typeface="Consolas"/>
              </a:rPr>
              <a:t>)</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300ms</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ease-in </a:t>
            </a:r>
            <a:r>
              <a:rPr b="0" lang="es-PE" sz="1200">
                <a:solidFill>
                  <a:srgbClr val="B6CEA8"/>
                </a:solidFill>
                <a:latin typeface="Consolas"/>
                <a:ea typeface="Consolas"/>
                <a:cs typeface="Consolas"/>
                <a:sym typeface="Consolas"/>
              </a:rPr>
              <a:t>1s</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4"/>
          <p:cNvSpPr/>
          <p:nvPr/>
        </p:nvSpPr>
        <p:spPr>
          <a:xfrm>
            <a:off x="1221889" y="1762298"/>
            <a:ext cx="6700140" cy="1155469"/>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7" name="Google Shape;317;p34"/>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TRANSICIONES</a:t>
            </a:r>
            <a:endParaRPr sz="1700">
              <a:solidFill>
                <a:srgbClr val="438AD7"/>
              </a:solidFill>
              <a:latin typeface="Calibri"/>
              <a:ea typeface="Calibri"/>
              <a:cs typeface="Calibri"/>
              <a:sym typeface="Calibri"/>
            </a:endParaRPr>
          </a:p>
        </p:txBody>
      </p:sp>
      <p:sp>
        <p:nvSpPr>
          <p:cNvPr id="318" name="Google Shape;318;p34"/>
          <p:cNvSpPr txBox="1"/>
          <p:nvPr/>
        </p:nvSpPr>
        <p:spPr>
          <a:xfrm>
            <a:off x="407875" y="805974"/>
            <a:ext cx="8259600" cy="492600"/>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PROPIEDAD TRANSITION</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nuestro ejemplo de </a:t>
            </a:r>
            <a:r>
              <a:rPr lang="es-PE" sz="1600">
                <a:solidFill>
                  <a:srgbClr val="262626"/>
                </a:solidFill>
                <a:latin typeface="Calibri"/>
                <a:ea typeface="Calibri"/>
                <a:cs typeface="Calibri"/>
                <a:sym typeface="Calibri"/>
              </a:rPr>
              <a:t>menú</a:t>
            </a:r>
            <a:r>
              <a:rPr lang="es-PE" sz="1600">
                <a:solidFill>
                  <a:srgbClr val="262626"/>
                </a:solidFill>
                <a:latin typeface="Calibri"/>
                <a:ea typeface="Calibri"/>
                <a:cs typeface="Calibri"/>
                <a:sym typeface="Calibri"/>
              </a:rPr>
              <a:t> de la sesión anterior, hagamos este cambio en la seudoclase hover.</a:t>
            </a:r>
            <a:endParaRPr/>
          </a:p>
        </p:txBody>
      </p:sp>
      <p:sp>
        <p:nvSpPr>
          <p:cNvPr id="319" name="Google Shape;319;p34"/>
          <p:cNvSpPr txBox="1"/>
          <p:nvPr/>
        </p:nvSpPr>
        <p:spPr>
          <a:xfrm>
            <a:off x="1283382" y="1833524"/>
            <a:ext cx="6577236" cy="1015663"/>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D7BA7D"/>
                </a:solidFill>
                <a:latin typeface="Consolas"/>
                <a:ea typeface="Consolas"/>
                <a:cs typeface="Consolas"/>
                <a:sym typeface="Consolas"/>
              </a:rPr>
              <a:t>#menu</a:t>
            </a:r>
            <a:r>
              <a:rPr b="0" lang="es-PE" sz="1200">
                <a:solidFill>
                  <a:srgbClr val="D4D4D4"/>
                </a:solidFill>
                <a:latin typeface="Consolas"/>
                <a:ea typeface="Consolas"/>
                <a:cs typeface="Consolas"/>
                <a:sym typeface="Consolas"/>
              </a:rPr>
              <a:t> </a:t>
            </a:r>
            <a:r>
              <a:rPr b="0" lang="es-PE" sz="1200">
                <a:solidFill>
                  <a:srgbClr val="D7BA7D"/>
                </a:solidFill>
                <a:latin typeface="Consolas"/>
                <a:ea typeface="Consolas"/>
                <a:cs typeface="Consolas"/>
                <a:sym typeface="Consolas"/>
              </a:rPr>
              <a:t>a:hover</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background-color</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dimgrey</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color</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white</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transition</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all</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300ms</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ease-in</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a:t>
            </a:r>
            <a:endParaRPr/>
          </a:p>
        </p:txBody>
      </p:sp>
      <p:sp>
        <p:nvSpPr>
          <p:cNvPr id="320" name="Google Shape;320;p34"/>
          <p:cNvSpPr txBox="1"/>
          <p:nvPr/>
        </p:nvSpPr>
        <p:spPr>
          <a:xfrm>
            <a:off x="376878" y="3431699"/>
            <a:ext cx="7761282" cy="738664"/>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código se está definiendo una transición para todas las propiedades (</a:t>
            </a:r>
            <a:r>
              <a:rPr i="1" lang="es-PE" sz="1600">
                <a:solidFill>
                  <a:srgbClr val="262626"/>
                </a:solidFill>
                <a:latin typeface="Calibri"/>
                <a:ea typeface="Calibri"/>
                <a:cs typeface="Calibri"/>
                <a:sym typeface="Calibri"/>
              </a:rPr>
              <a:t>all</a:t>
            </a:r>
            <a:r>
              <a:rPr lang="es-PE" sz="1600">
                <a:solidFill>
                  <a:srgbClr val="262626"/>
                </a:solidFill>
                <a:latin typeface="Calibri"/>
                <a:ea typeface="Calibri"/>
                <a:cs typeface="Calibri"/>
                <a:sym typeface="Calibri"/>
              </a:rPr>
              <a:t>) con una duración de 300 milisegundos (</a:t>
            </a:r>
            <a:r>
              <a:rPr i="1" lang="es-PE" sz="1600">
                <a:solidFill>
                  <a:srgbClr val="262626"/>
                </a:solidFill>
                <a:latin typeface="Calibri"/>
                <a:ea typeface="Calibri"/>
                <a:cs typeface="Calibri"/>
                <a:sym typeface="Calibri"/>
              </a:rPr>
              <a:t>300ms</a:t>
            </a:r>
            <a:r>
              <a:rPr lang="es-PE" sz="1600">
                <a:solidFill>
                  <a:srgbClr val="262626"/>
                </a:solidFill>
                <a:latin typeface="Calibri"/>
                <a:ea typeface="Calibri"/>
                <a:cs typeface="Calibri"/>
                <a:sym typeface="Calibri"/>
              </a:rPr>
              <a:t>) y un ritmo de transición que inicia lento (</a:t>
            </a:r>
            <a:r>
              <a:rPr i="1" lang="es-PE" sz="1600">
                <a:solidFill>
                  <a:srgbClr val="262626"/>
                </a:solidFill>
                <a:latin typeface="Calibri"/>
                <a:ea typeface="Calibri"/>
                <a:cs typeface="Calibri"/>
                <a:sym typeface="Calibri"/>
              </a:rPr>
              <a:t>ease-in</a:t>
            </a:r>
            <a:r>
              <a:rPr lang="es-PE" sz="1600">
                <a:solidFill>
                  <a:srgbClr val="262626"/>
                </a:solidFill>
                <a:latin typeface="Calibri"/>
                <a:ea typeface="Calibri"/>
                <a:cs typeface="Calibri"/>
                <a:sym typeface="Calibri"/>
              </a:rPr>
              <a:t>). No se especifica un retraso en el inicio de la transición.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5"/>
          <p:cNvSpPr/>
          <p:nvPr/>
        </p:nvSpPr>
        <p:spPr>
          <a:xfrm>
            <a:off x="1594573" y="1775981"/>
            <a:ext cx="5953383" cy="1740303"/>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327" name="Google Shape;327;p35"/>
          <p:cNvSpPr txBox="1"/>
          <p:nvPr/>
        </p:nvSpPr>
        <p:spPr>
          <a:xfrm>
            <a:off x="407875" y="826950"/>
            <a:ext cx="6770716" cy="73866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MÚLTIPLES VALORES</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Podemos definir transiciones para múltiples propiedades.</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nuestro ejemplo anterior, especificamos transiciones para dos propiedades:</a:t>
            </a:r>
            <a:endParaRPr/>
          </a:p>
        </p:txBody>
      </p:sp>
      <p:sp>
        <p:nvSpPr>
          <p:cNvPr id="328" name="Google Shape;328;p35"/>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TRANSICIONES</a:t>
            </a:r>
            <a:endParaRPr sz="1700">
              <a:solidFill>
                <a:srgbClr val="438AD7"/>
              </a:solidFill>
              <a:latin typeface="Calibri"/>
              <a:ea typeface="Calibri"/>
              <a:cs typeface="Calibri"/>
              <a:sym typeface="Calibri"/>
            </a:endParaRPr>
          </a:p>
        </p:txBody>
      </p:sp>
      <p:sp>
        <p:nvSpPr>
          <p:cNvPr id="329" name="Google Shape;329;p35"/>
          <p:cNvSpPr txBox="1"/>
          <p:nvPr/>
        </p:nvSpPr>
        <p:spPr>
          <a:xfrm>
            <a:off x="1660362" y="1843031"/>
            <a:ext cx="5823275" cy="1600438"/>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400">
                <a:solidFill>
                  <a:srgbClr val="D7BA7D"/>
                </a:solidFill>
                <a:latin typeface="Consolas"/>
                <a:ea typeface="Consolas"/>
                <a:cs typeface="Consolas"/>
                <a:sym typeface="Consolas"/>
              </a:rPr>
              <a:t>#menu</a:t>
            </a:r>
            <a:r>
              <a:rPr b="0" lang="es-PE" sz="1400">
                <a:solidFill>
                  <a:srgbClr val="D4D4D4"/>
                </a:solidFill>
                <a:latin typeface="Consolas"/>
                <a:ea typeface="Consolas"/>
                <a:cs typeface="Consolas"/>
                <a:sym typeface="Consolas"/>
              </a:rPr>
              <a:t> </a:t>
            </a:r>
            <a:r>
              <a:rPr b="0" lang="es-PE" sz="1400">
                <a:solidFill>
                  <a:srgbClr val="D7BA7D"/>
                </a:solidFill>
                <a:latin typeface="Consolas"/>
                <a:ea typeface="Consolas"/>
                <a:cs typeface="Consolas"/>
                <a:sym typeface="Consolas"/>
              </a:rPr>
              <a:t>a:hover</a:t>
            </a:r>
            <a:r>
              <a:rPr b="0" lang="es-PE" sz="14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background-color</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dimgrey</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color</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white</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transition-property</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color</a:t>
            </a:r>
            <a:r>
              <a:rPr b="0" lang="es-PE" sz="1400">
                <a:solidFill>
                  <a:srgbClr val="D4D4D4"/>
                </a:solidFill>
                <a:latin typeface="Consolas"/>
                <a:ea typeface="Consolas"/>
                <a:cs typeface="Consolas"/>
                <a:sym typeface="Consolas"/>
              </a:rPr>
              <a:t>, </a:t>
            </a:r>
            <a:r>
              <a:rPr b="0" lang="es-PE" sz="1400">
                <a:solidFill>
                  <a:srgbClr val="CE9278"/>
                </a:solidFill>
                <a:latin typeface="Consolas"/>
                <a:ea typeface="Consolas"/>
                <a:cs typeface="Consolas"/>
                <a:sym typeface="Consolas"/>
              </a:rPr>
              <a:t>background-color</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transition-duration</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300ms</a:t>
            </a:r>
            <a:r>
              <a:rPr b="0" lang="es-PE" sz="1400">
                <a:solidFill>
                  <a:srgbClr val="D4D4D4"/>
                </a:solidFill>
                <a:latin typeface="Consolas"/>
                <a:ea typeface="Consolas"/>
                <a:cs typeface="Consolas"/>
                <a:sym typeface="Consolas"/>
              </a:rPr>
              <a:t>, </a:t>
            </a:r>
            <a:r>
              <a:rPr b="0" lang="es-PE" sz="1400">
                <a:solidFill>
                  <a:srgbClr val="B5CEA8"/>
                </a:solidFill>
                <a:latin typeface="Consolas"/>
                <a:ea typeface="Consolas"/>
                <a:cs typeface="Consolas"/>
                <a:sym typeface="Consolas"/>
              </a:rPr>
              <a:t>400ms</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transition-timing-function</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ease-in</a:t>
            </a:r>
            <a:r>
              <a:rPr b="0" lang="es-PE" sz="1400">
                <a:solidFill>
                  <a:srgbClr val="D4D4D4"/>
                </a:solidFill>
                <a:latin typeface="Consolas"/>
                <a:ea typeface="Consolas"/>
                <a:cs typeface="Consolas"/>
                <a:sym typeface="Consolas"/>
              </a:rPr>
              <a:t>, </a:t>
            </a:r>
            <a:r>
              <a:rPr b="0" lang="es-PE" sz="1400">
                <a:solidFill>
                  <a:srgbClr val="CE9178"/>
                </a:solidFill>
                <a:latin typeface="Consolas"/>
                <a:ea typeface="Consolas"/>
                <a:cs typeface="Consolas"/>
                <a:sym typeface="Consolas"/>
              </a:rPr>
              <a:t>ease-out</a:t>
            </a:r>
            <a:r>
              <a:rPr b="0" lang="es-PE" sz="14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a:t>
            </a:r>
            <a:endParaRPr/>
          </a:p>
        </p:txBody>
      </p:sp>
      <p:sp>
        <p:nvSpPr>
          <p:cNvPr id="330" name="Google Shape;330;p35"/>
          <p:cNvSpPr txBox="1"/>
          <p:nvPr/>
        </p:nvSpPr>
        <p:spPr>
          <a:xfrm>
            <a:off x="407874" y="3720886"/>
            <a:ext cx="8511681" cy="1231106"/>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código puede observarse que se están aplicando transiciones a dos propiedades: </a:t>
            </a:r>
            <a:r>
              <a:rPr i="1" lang="es-PE" sz="1600">
                <a:solidFill>
                  <a:srgbClr val="262626"/>
                </a:solidFill>
                <a:latin typeface="Calibri"/>
                <a:ea typeface="Calibri"/>
                <a:cs typeface="Calibri"/>
                <a:sym typeface="Calibri"/>
              </a:rPr>
              <a:t>color</a:t>
            </a:r>
            <a:r>
              <a:rPr lang="es-PE" sz="1600">
                <a:solidFill>
                  <a:srgbClr val="262626"/>
                </a:solidFill>
                <a:latin typeface="Calibri"/>
                <a:ea typeface="Calibri"/>
                <a:cs typeface="Calibri"/>
                <a:sym typeface="Calibri"/>
              </a:rPr>
              <a:t> y </a:t>
            </a:r>
            <a:r>
              <a:rPr i="1" lang="es-PE" sz="1600">
                <a:solidFill>
                  <a:srgbClr val="262626"/>
                </a:solidFill>
                <a:latin typeface="Calibri"/>
                <a:ea typeface="Calibri"/>
                <a:cs typeface="Calibri"/>
                <a:sym typeface="Calibri"/>
              </a:rPr>
              <a:t>background-color</a:t>
            </a:r>
            <a:r>
              <a:rPr lang="es-PE" sz="1600">
                <a:solidFill>
                  <a:srgbClr val="262626"/>
                </a:solidFill>
                <a:latin typeface="Calibri"/>
                <a:ea typeface="Calibri"/>
                <a:cs typeface="Calibri"/>
                <a:sym typeface="Calibri"/>
              </a:rPr>
              <a:t>.</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Se han especificado valores diferentes para cada propiedad:</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Los primeros valores en cada lista corresponden a la transición para la propiedad </a:t>
            </a:r>
            <a:r>
              <a:rPr b="0" i="1" lang="es-PE" sz="1600" u="none" cap="none" strike="noStrike">
                <a:solidFill>
                  <a:srgbClr val="262626"/>
                </a:solidFill>
                <a:latin typeface="Calibri"/>
                <a:ea typeface="Calibri"/>
                <a:cs typeface="Calibri"/>
                <a:sym typeface="Calibri"/>
              </a:rPr>
              <a:t>color</a:t>
            </a:r>
            <a:r>
              <a:rPr b="0" i="0" lang="es-PE" sz="1600" u="none" cap="none" strike="noStrike">
                <a:solidFill>
                  <a:srgbClr val="262626"/>
                </a:solidFill>
                <a:latin typeface="Calibri"/>
                <a:ea typeface="Calibri"/>
                <a:cs typeface="Calibri"/>
                <a:sym typeface="Calibri"/>
              </a:rPr>
              <a:t>.</a:t>
            </a:r>
            <a:endParaRPr/>
          </a:p>
          <a:p>
            <a:pPr indent="-285750" lvl="1" marL="754675" marR="0" rtl="0" algn="l">
              <a:spcBef>
                <a:spcPts val="0"/>
              </a:spcBef>
              <a:spcAft>
                <a:spcPts val="0"/>
              </a:spcAft>
              <a:buClr>
                <a:schemeClr val="dk1"/>
              </a:buClr>
              <a:buSzPts val="1600"/>
              <a:buFont typeface="Arial"/>
              <a:buChar char="•"/>
            </a:pPr>
            <a:r>
              <a:rPr b="0" i="0" lang="es-PE" sz="1600" u="none" cap="none" strike="noStrike">
                <a:solidFill>
                  <a:srgbClr val="262626"/>
                </a:solidFill>
                <a:latin typeface="Calibri"/>
                <a:ea typeface="Calibri"/>
                <a:cs typeface="Calibri"/>
                <a:sym typeface="Calibri"/>
              </a:rPr>
              <a:t>Los segundos valores corresponden a la transición para la propiedad </a:t>
            </a:r>
            <a:r>
              <a:rPr b="0" i="1" lang="es-PE" sz="1600" u="none" cap="none" strike="noStrike">
                <a:solidFill>
                  <a:srgbClr val="262626"/>
                </a:solidFill>
                <a:latin typeface="Calibri"/>
                <a:ea typeface="Calibri"/>
                <a:cs typeface="Calibri"/>
                <a:sym typeface="Calibri"/>
              </a:rPr>
              <a:t>background-color</a:t>
            </a:r>
            <a:r>
              <a:rPr b="0" i="0" lang="es-PE" sz="1600" u="none" cap="none" strike="noStrike">
                <a:solidFill>
                  <a:srgbClr val="262626"/>
                </a:solidFill>
                <a:latin typeface="Calibri"/>
                <a:ea typeface="Calibri"/>
                <a:cs typeface="Calibri"/>
                <a:sym typeface="Calibri"/>
              </a:rPr>
              <a: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6"/>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7" name="Google Shape;337;p36"/>
          <p:cNvSpPr/>
          <p:nvPr/>
        </p:nvSpPr>
        <p:spPr>
          <a:xfrm>
            <a:off x="424252" y="3703125"/>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a:t>
            </a:r>
            <a:r>
              <a:rPr b="1" lang="es-PE" sz="2800">
                <a:solidFill>
                  <a:schemeClr val="lt1"/>
                </a:solidFill>
                <a:latin typeface="Arial"/>
                <a:ea typeface="Arial"/>
                <a:cs typeface="Arial"/>
                <a:sym typeface="Arial"/>
              </a:rPr>
              <a:t>OPACIDAD</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7"/>
          <p:cNvSpPr/>
          <p:nvPr/>
        </p:nvSpPr>
        <p:spPr>
          <a:xfrm>
            <a:off x="1678662" y="4209082"/>
            <a:ext cx="5744539" cy="1048718"/>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3" name="Google Shape;343;p37"/>
          <p:cNvSpPr txBox="1"/>
          <p:nvPr/>
        </p:nvSpPr>
        <p:spPr>
          <a:xfrm>
            <a:off x="362606" y="652931"/>
            <a:ext cx="8317370" cy="2123658"/>
          </a:xfrm>
          <a:prstGeom prst="rect">
            <a:avLst/>
          </a:prstGeom>
          <a:noFill/>
          <a:ln>
            <a:noFill/>
          </a:ln>
        </p:spPr>
        <p:txBody>
          <a:bodyPr anchorCtr="0" anchor="t" bIns="45700" lIns="91425" spcFirstLastPara="1" rIns="91425" wrap="square" tIns="45700">
            <a:spAutoFit/>
          </a:bodyPr>
          <a:lstStyle/>
          <a:p>
            <a:pPr indent="0" lvl="0" marL="11725" marR="0" rtl="0" algn="l">
              <a:spcBef>
                <a:spcPts val="0"/>
              </a:spcBef>
              <a:spcAft>
                <a:spcPts val="0"/>
              </a:spcAft>
              <a:buNone/>
            </a:pPr>
            <a:r>
              <a:rPr lang="es-PE" sz="1600">
                <a:solidFill>
                  <a:srgbClr val="262626"/>
                </a:solidFill>
                <a:latin typeface="Calibri"/>
                <a:ea typeface="Calibri"/>
                <a:cs typeface="Calibri"/>
                <a:sym typeface="Calibri"/>
              </a:rPr>
              <a:t>La propiedad CSS opacity define la transparencia de un elemento, esto es, en qué grado se superpone el fondo al elemento.</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s-PE" sz="1600">
                <a:solidFill>
                  <a:srgbClr val="262626"/>
                </a:solidFill>
                <a:latin typeface="Calibri"/>
                <a:ea typeface="Calibri"/>
                <a:cs typeface="Calibri"/>
                <a:sym typeface="Calibri"/>
              </a:rPr>
              <a:t>Para indicar la opacidad podemos indicar tanto valores numéricos  entre </a:t>
            </a:r>
            <a:r>
              <a:rPr b="1" lang="es-PE" sz="1600">
                <a:solidFill>
                  <a:srgbClr val="262626"/>
                </a:solidFill>
                <a:latin typeface="Calibri"/>
                <a:ea typeface="Calibri"/>
                <a:cs typeface="Calibri"/>
                <a:sym typeface="Calibri"/>
              </a:rPr>
              <a:t>0</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(completamente transparente)</a:t>
            </a:r>
            <a:r>
              <a:rPr lang="es-PE" sz="1600">
                <a:solidFill>
                  <a:srgbClr val="262626"/>
                </a:solidFill>
                <a:latin typeface="Calibri"/>
                <a:ea typeface="Calibri"/>
                <a:cs typeface="Calibri"/>
                <a:sym typeface="Calibri"/>
              </a:rPr>
              <a:t> y </a:t>
            </a:r>
            <a:r>
              <a:rPr b="1" lang="es-PE" sz="1600">
                <a:solidFill>
                  <a:srgbClr val="262626"/>
                </a:solidFill>
                <a:latin typeface="Calibri"/>
                <a:ea typeface="Calibri"/>
                <a:cs typeface="Calibri"/>
                <a:sym typeface="Calibri"/>
              </a:rPr>
              <a:t>1</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(completamente visible), </a:t>
            </a:r>
            <a:r>
              <a:rPr lang="es-PE" sz="1600">
                <a:solidFill>
                  <a:srgbClr val="262626"/>
                </a:solidFill>
                <a:latin typeface="Calibri"/>
                <a:ea typeface="Calibri"/>
                <a:cs typeface="Calibri"/>
                <a:sym typeface="Calibri"/>
              </a:rPr>
              <a:t>pasando por valores como </a:t>
            </a:r>
            <a:r>
              <a:rPr b="1" lang="es-PE" sz="1600">
                <a:solidFill>
                  <a:srgbClr val="262626"/>
                </a:solidFill>
                <a:latin typeface="Calibri"/>
                <a:ea typeface="Calibri"/>
                <a:cs typeface="Calibri"/>
                <a:sym typeface="Calibri"/>
              </a:rPr>
              <a:t>0.25</a:t>
            </a:r>
            <a:r>
              <a:rPr lang="es-PE" sz="1600">
                <a:solidFill>
                  <a:srgbClr val="262626"/>
                </a:solidFill>
                <a:latin typeface="Calibri"/>
                <a:ea typeface="Calibri"/>
                <a:cs typeface="Calibri"/>
                <a:sym typeface="Calibri"/>
              </a:rPr>
              <a:t> o </a:t>
            </a:r>
            <a:r>
              <a:rPr b="1" lang="es-PE" sz="1600">
                <a:solidFill>
                  <a:srgbClr val="262626"/>
                </a:solidFill>
                <a:latin typeface="Calibri"/>
                <a:ea typeface="Calibri"/>
                <a:cs typeface="Calibri"/>
                <a:sym typeface="Calibri"/>
              </a:rPr>
              <a:t>0.75</a:t>
            </a:r>
            <a:r>
              <a:rPr lang="es-PE" sz="1600">
                <a:solidFill>
                  <a:srgbClr val="262626"/>
                </a:solidFill>
                <a:latin typeface="Calibri"/>
                <a:ea typeface="Calibri"/>
                <a:cs typeface="Calibri"/>
                <a:sym typeface="Calibri"/>
              </a:rPr>
              <a:t>. Si lo preferimos, podemos usar valores porcentuales  entre </a:t>
            </a:r>
            <a:r>
              <a:rPr b="1" lang="es-PE" sz="1600">
                <a:solidFill>
                  <a:srgbClr val="262626"/>
                </a:solidFill>
                <a:latin typeface="Calibri"/>
                <a:ea typeface="Calibri"/>
                <a:cs typeface="Calibri"/>
                <a:sym typeface="Calibri"/>
              </a:rPr>
              <a:t>0%</a:t>
            </a:r>
            <a:r>
              <a:rPr lang="es-PE" sz="1600">
                <a:solidFill>
                  <a:srgbClr val="262626"/>
                </a:solidFill>
                <a:latin typeface="Calibri"/>
                <a:ea typeface="Calibri"/>
                <a:cs typeface="Calibri"/>
                <a:sym typeface="Calibri"/>
              </a:rPr>
              <a:t> </a:t>
            </a:r>
            <a:r>
              <a:rPr i="1" lang="es-PE" sz="1600">
                <a:solidFill>
                  <a:srgbClr val="262626"/>
                </a:solidFill>
                <a:latin typeface="Calibri"/>
                <a:ea typeface="Calibri"/>
                <a:cs typeface="Calibri"/>
                <a:sym typeface="Calibri"/>
              </a:rPr>
              <a:t>(completamente transparente)</a:t>
            </a:r>
            <a:r>
              <a:rPr lang="es-PE" sz="1600">
                <a:solidFill>
                  <a:srgbClr val="262626"/>
                </a:solidFill>
                <a:latin typeface="Calibri"/>
                <a:ea typeface="Calibri"/>
                <a:cs typeface="Calibri"/>
                <a:sym typeface="Calibri"/>
              </a:rPr>
              <a:t> y</a:t>
            </a:r>
            <a:r>
              <a:rPr b="1" lang="es-PE" sz="1600">
                <a:solidFill>
                  <a:srgbClr val="262626"/>
                </a:solidFill>
                <a:latin typeface="Calibri"/>
                <a:ea typeface="Calibri"/>
                <a:cs typeface="Calibri"/>
                <a:sym typeface="Calibri"/>
              </a:rPr>
              <a:t> 100% </a:t>
            </a:r>
            <a:r>
              <a:rPr i="1" lang="es-PE" sz="1600">
                <a:solidFill>
                  <a:srgbClr val="262626"/>
                </a:solidFill>
                <a:latin typeface="Calibri"/>
                <a:ea typeface="Calibri"/>
                <a:cs typeface="Calibri"/>
                <a:sym typeface="Calibri"/>
              </a:rPr>
              <a:t>(completamente visible):</a:t>
            </a:r>
            <a:br>
              <a:rPr lang="es-PE"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pic>
        <p:nvPicPr>
          <p:cNvPr id="344" name="Google Shape;344;p37"/>
          <p:cNvPicPr preferRelativeResize="0"/>
          <p:nvPr/>
        </p:nvPicPr>
        <p:blipFill rotWithShape="1">
          <a:blip r:embed="rId3">
            <a:alphaModFix/>
          </a:blip>
          <a:srcRect b="0" l="0" r="0" t="0"/>
          <a:stretch/>
        </p:blipFill>
        <p:spPr>
          <a:xfrm>
            <a:off x="1720799" y="4256791"/>
            <a:ext cx="5702402" cy="958321"/>
          </a:xfrm>
          <a:prstGeom prst="rect">
            <a:avLst/>
          </a:prstGeom>
          <a:noFill/>
          <a:ln>
            <a:noFill/>
          </a:ln>
        </p:spPr>
      </p:pic>
      <p:sp>
        <p:nvSpPr>
          <p:cNvPr id="345" name="Google Shape;345;p37"/>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OPACIDAD</a:t>
            </a:r>
            <a:endParaRPr/>
          </a:p>
        </p:txBody>
      </p:sp>
      <p:sp>
        <p:nvSpPr>
          <p:cNvPr id="346" name="Google Shape;346;p37"/>
          <p:cNvSpPr/>
          <p:nvPr/>
        </p:nvSpPr>
        <p:spPr>
          <a:xfrm>
            <a:off x="2694525" y="2649326"/>
            <a:ext cx="3751473" cy="1456782"/>
          </a:xfrm>
          <a:prstGeom prst="roundRect">
            <a:avLst>
              <a:gd fmla="val 0"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7" name="Google Shape;347;p37"/>
          <p:cNvSpPr txBox="1"/>
          <p:nvPr/>
        </p:nvSpPr>
        <p:spPr>
          <a:xfrm>
            <a:off x="2727666" y="2683520"/>
            <a:ext cx="3688668" cy="1200329"/>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D7BA7D"/>
                </a:solidFill>
                <a:latin typeface="Consolas"/>
                <a:ea typeface="Consolas"/>
                <a:cs typeface="Consolas"/>
                <a:sym typeface="Consolas"/>
              </a:rPr>
              <a:t>.red-block </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background-color</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#ff0000</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color</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#ffffff</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opacity</a:t>
            </a:r>
            <a:r>
              <a:rPr b="0" lang="es-PE" sz="1200">
                <a:solidFill>
                  <a:srgbClr val="D4D4D4"/>
                </a:solidFill>
                <a:latin typeface="Consolas"/>
                <a:ea typeface="Consolas"/>
                <a:cs typeface="Consolas"/>
                <a:sym typeface="Consolas"/>
              </a:rPr>
              <a:t>: </a:t>
            </a:r>
            <a:r>
              <a:rPr lang="es-PE" sz="1200">
                <a:solidFill>
                  <a:srgbClr val="CE9178"/>
                </a:solidFill>
                <a:latin typeface="Consolas"/>
                <a:ea typeface="Consolas"/>
                <a:cs typeface="Consolas"/>
                <a:sym typeface="Consolas"/>
              </a:rPr>
              <a:t>0.5</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9CDCFE"/>
                </a:solidFill>
                <a:latin typeface="Consolas"/>
                <a:ea typeface="Consolas"/>
                <a:cs typeface="Consolas"/>
                <a:sym typeface="Consolas"/>
              </a:rPr>
              <a:t>    opacity</a:t>
            </a:r>
            <a:r>
              <a:rPr b="0" lang="es-PE" sz="1200">
                <a:solidFill>
                  <a:srgbClr val="D4D4D4"/>
                </a:solidFill>
                <a:latin typeface="Consolas"/>
                <a:ea typeface="Consolas"/>
                <a:cs typeface="Consolas"/>
                <a:sym typeface="Consolas"/>
              </a:rPr>
              <a:t>: </a:t>
            </a:r>
            <a:r>
              <a:rPr lang="es-PE" sz="1200">
                <a:solidFill>
                  <a:srgbClr val="CE9178"/>
                </a:solidFill>
                <a:latin typeface="Consolas"/>
                <a:ea typeface="Consolas"/>
                <a:cs typeface="Consolas"/>
                <a:sym typeface="Consolas"/>
              </a:rPr>
              <a:t>50%</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a:t>
            </a:r>
            <a:r>
              <a:rPr lang="es-PE" sz="1200">
                <a:solidFill>
                  <a:srgbClr val="8292A2"/>
                </a:solidFill>
                <a:latin typeface="Consolas"/>
                <a:ea typeface="Consolas"/>
                <a:cs typeface="Consolas"/>
                <a:sym typeface="Consolas"/>
              </a:rPr>
              <a:t> /* Equivalente 0.5 y 50%*/</a:t>
            </a:r>
            <a:r>
              <a:rPr lang="es-PE" sz="1200">
                <a:solidFill>
                  <a:schemeClr val="dk1"/>
                </a:solidFill>
                <a:latin typeface="Consolas"/>
                <a:ea typeface="Consolas"/>
                <a:cs typeface="Consolas"/>
                <a:sym typeface="Consolas"/>
              </a:rPr>
              <a:t> </a:t>
            </a:r>
            <a:endParaRPr b="0" sz="1200">
              <a:solidFill>
                <a:srgbClr val="D4D4D4"/>
              </a:solidFill>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8"/>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4" name="Google Shape;354;p38"/>
          <p:cNvSpPr/>
          <p:nvPr/>
        </p:nvSpPr>
        <p:spPr>
          <a:xfrm>
            <a:off x="424252" y="3703125"/>
            <a:ext cx="7966170" cy="82997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a:t>
            </a:r>
            <a:r>
              <a:rPr b="1" lang="es-PE" sz="2800">
                <a:solidFill>
                  <a:schemeClr val="lt1"/>
                </a:solidFill>
                <a:latin typeface="Arial"/>
                <a:ea typeface="Arial"/>
                <a:cs typeface="Arial"/>
                <a:sym typeface="Arial"/>
              </a:rPr>
              <a:t>FILTROS</a:t>
            </a:r>
            <a:endParaRPr/>
          </a:p>
          <a:p>
            <a:pPr indent="0" lvl="0" marL="0" marR="0" rtl="0" algn="l">
              <a:lnSpc>
                <a:spcPct val="90000"/>
              </a:lnSpc>
              <a:spcBef>
                <a:spcPts val="1000"/>
              </a:spcBef>
              <a:spcAft>
                <a:spcPts val="0"/>
              </a:spcAft>
              <a:buNone/>
            </a:pPr>
            <a:r>
              <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9"/>
          <p:cNvSpPr txBox="1"/>
          <p:nvPr/>
        </p:nvSpPr>
        <p:spPr>
          <a:xfrm>
            <a:off x="407876" y="992634"/>
            <a:ext cx="4604700" cy="2708434"/>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Los filtros CSS permiten aplicar efectos a las imágenes similares a los que se utilizan en las aplicaciones de retoque fotográfico.</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De esta manera podemos obtener efectos como sepia, blanco u negro, variaciones en el brillo, el contraste y la transparencia, invertir el color, entre otros efectos.</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Todos estos efectos están a nuestro alcance con la propiedad </a:t>
            </a:r>
            <a:r>
              <a:rPr b="1" lang="es-PE" sz="1600">
                <a:solidFill>
                  <a:srgbClr val="262626"/>
                </a:solidFill>
                <a:latin typeface="Calibri"/>
                <a:ea typeface="Calibri"/>
                <a:cs typeface="Calibri"/>
                <a:sym typeface="Calibri"/>
              </a:rPr>
              <a:t>filter</a:t>
            </a:r>
            <a:r>
              <a:rPr lang="es-PE" sz="1600">
                <a:solidFill>
                  <a:srgbClr val="262626"/>
                </a:solidFill>
                <a:latin typeface="Calibri"/>
                <a:ea typeface="Calibri"/>
                <a:cs typeface="Calibri"/>
                <a:sym typeface="Calibri"/>
              </a:rPr>
              <a:t>.</a:t>
            </a:r>
            <a:endParaRPr/>
          </a:p>
        </p:txBody>
      </p:sp>
      <p:sp>
        <p:nvSpPr>
          <p:cNvPr id="361" name="Google Shape;361;p39"/>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FILTROS</a:t>
            </a:r>
            <a:endParaRPr/>
          </a:p>
        </p:txBody>
      </p:sp>
      <p:pic>
        <p:nvPicPr>
          <p:cNvPr descr="Web Developer Images - Free Download on Freepik" id="362" name="Google Shape;362;p39"/>
          <p:cNvPicPr preferRelativeResize="0"/>
          <p:nvPr/>
        </p:nvPicPr>
        <p:blipFill rotWithShape="1">
          <a:blip r:embed="rId3">
            <a:alphaModFix/>
          </a:blip>
          <a:srcRect b="0" l="0" r="0" t="0"/>
          <a:stretch/>
        </p:blipFill>
        <p:spPr>
          <a:xfrm>
            <a:off x="5576224" y="992634"/>
            <a:ext cx="3014631" cy="401504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4"/>
          <p:cNvSpPr txBox="1"/>
          <p:nvPr/>
        </p:nvSpPr>
        <p:spPr>
          <a:xfrm>
            <a:off x="468360" y="785993"/>
            <a:ext cx="7261059" cy="1477328"/>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Los navegadores posicionan de forma automática todos los elementos de una página HTML de acuerdo al orden en que aparecen.</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Algunos elementos se ordenan en línea (como </a:t>
            </a:r>
            <a:r>
              <a:rPr b="1" lang="es-PE" sz="1600">
                <a:solidFill>
                  <a:srgbClr val="262626"/>
                </a:solidFill>
                <a:latin typeface="Calibri"/>
                <a:ea typeface="Calibri"/>
                <a:cs typeface="Calibri"/>
                <a:sym typeface="Calibri"/>
              </a:rPr>
              <a:t>img</a:t>
            </a:r>
            <a:r>
              <a:rPr lang="es-PE" sz="1600">
                <a:solidFill>
                  <a:srgbClr val="262626"/>
                </a:solidFill>
                <a:latin typeface="Calibri"/>
                <a:ea typeface="Calibri"/>
                <a:cs typeface="Calibri"/>
                <a:sym typeface="Calibri"/>
              </a:rPr>
              <a:t> y </a:t>
            </a:r>
            <a:r>
              <a:rPr b="1" lang="es-PE" sz="1600">
                <a:solidFill>
                  <a:srgbClr val="262626"/>
                </a:solidFill>
                <a:latin typeface="Calibri"/>
                <a:ea typeface="Calibri"/>
                <a:cs typeface="Calibri"/>
                <a:sym typeface="Calibri"/>
              </a:rPr>
              <a:t>span</a:t>
            </a:r>
            <a:r>
              <a:rPr lang="es-PE" sz="1600">
                <a:solidFill>
                  <a:srgbClr val="262626"/>
                </a:solidFill>
                <a:latin typeface="Calibri"/>
                <a:ea typeface="Calibri"/>
                <a:cs typeface="Calibri"/>
                <a:sym typeface="Calibri"/>
              </a:rPr>
              <a:t>), es decir, de izquierda a derecha, y otros se ordenan en bloque (como </a:t>
            </a:r>
            <a:r>
              <a:rPr b="1" lang="es-PE" sz="1600">
                <a:solidFill>
                  <a:srgbClr val="262626"/>
                </a:solidFill>
                <a:latin typeface="Calibri"/>
                <a:ea typeface="Calibri"/>
                <a:cs typeface="Calibri"/>
                <a:sym typeface="Calibri"/>
              </a:rPr>
              <a:t>div</a:t>
            </a:r>
            <a:r>
              <a:rPr lang="es-PE" sz="1600">
                <a:solidFill>
                  <a:srgbClr val="262626"/>
                </a:solidFill>
                <a:latin typeface="Calibri"/>
                <a:ea typeface="Calibri"/>
                <a:cs typeface="Calibri"/>
                <a:sym typeface="Calibri"/>
              </a:rPr>
              <a:t>), de arriba hacia abajo.</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Con el posicionamiento, CSS ofrece la posibilidad de colocar el contenido en una posición concreta de la página, logrando que se muestre en la forma en que deseamos.</a:t>
            </a:r>
            <a:endParaRPr/>
          </a:p>
        </p:txBody>
      </p:sp>
      <p:sp>
        <p:nvSpPr>
          <p:cNvPr id="57" name="Google Shape;57;p4"/>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CSS</a:t>
            </a:r>
            <a:endParaRPr sz="1700">
              <a:solidFill>
                <a:srgbClr val="438AD7"/>
              </a:solidFill>
              <a:latin typeface="Calibri"/>
              <a:ea typeface="Calibri"/>
              <a:cs typeface="Calibri"/>
              <a:sym typeface="Calibri"/>
            </a:endParaRPr>
          </a:p>
        </p:txBody>
      </p:sp>
      <p:pic>
        <p:nvPicPr>
          <p:cNvPr descr="Web Development Photos, Download The BEST Free Web Development Stock Photos  &amp; HD Images" id="58" name="Google Shape;58;p4"/>
          <p:cNvPicPr preferRelativeResize="0"/>
          <p:nvPr/>
        </p:nvPicPr>
        <p:blipFill rotWithShape="1">
          <a:blip r:embed="rId3">
            <a:alphaModFix/>
          </a:blip>
          <a:srcRect b="17773" l="202" r="-203" t="11806"/>
          <a:stretch/>
        </p:blipFill>
        <p:spPr>
          <a:xfrm>
            <a:off x="2188792" y="2696136"/>
            <a:ext cx="4373032" cy="2055659"/>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0"/>
          <p:cNvSpPr txBox="1"/>
          <p:nvPr/>
        </p:nvSpPr>
        <p:spPr>
          <a:xfrm>
            <a:off x="407875" y="786795"/>
            <a:ext cx="8164347" cy="3939540"/>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LA PROPIEDAD FILTER</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Utilizando la propiedad </a:t>
            </a:r>
            <a:r>
              <a:rPr b="1" lang="es-PE" sz="1600">
                <a:solidFill>
                  <a:srgbClr val="262626"/>
                </a:solidFill>
                <a:latin typeface="Calibri"/>
                <a:ea typeface="Calibri"/>
                <a:cs typeface="Calibri"/>
                <a:sym typeface="Calibri"/>
              </a:rPr>
              <a:t>filter</a:t>
            </a:r>
            <a:r>
              <a:rPr lang="es-PE" sz="1600">
                <a:solidFill>
                  <a:srgbClr val="262626"/>
                </a:solidFill>
                <a:latin typeface="Calibri"/>
                <a:ea typeface="Calibri"/>
                <a:cs typeface="Calibri"/>
                <a:sym typeface="Calibri"/>
              </a:rPr>
              <a:t> podemos aplicar diversos efectos a una imagen.</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Esta propiedad puede aplicar diferentes funciones:</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blur:</a:t>
            </a:r>
            <a:r>
              <a:rPr b="0" i="0" lang="es-PE" sz="1600" u="none" cap="none" strike="noStrike">
                <a:solidFill>
                  <a:srgbClr val="262626"/>
                </a:solidFill>
                <a:latin typeface="Calibri"/>
                <a:ea typeface="Calibri"/>
                <a:cs typeface="Calibri"/>
                <a:sym typeface="Calibri"/>
              </a:rPr>
              <a:t> aplica un desenfoque a la imagen. Se debe especificar un valor, por ejemplo en px.</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brightness:</a:t>
            </a:r>
            <a:r>
              <a:rPr b="0" i="0" lang="es-PE" sz="1600" u="none" cap="none" strike="noStrike">
                <a:solidFill>
                  <a:srgbClr val="262626"/>
                </a:solidFill>
                <a:latin typeface="Calibri"/>
                <a:ea typeface="Calibri"/>
                <a:cs typeface="Calibri"/>
                <a:sym typeface="Calibri"/>
              </a:rPr>
              <a:t> modifica el brillo de la imagen. Se debe especificar un porcentaje.</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contrast:</a:t>
            </a:r>
            <a:r>
              <a:rPr b="0" i="0" lang="es-PE" sz="1600" u="none" cap="none" strike="noStrike">
                <a:solidFill>
                  <a:srgbClr val="262626"/>
                </a:solidFill>
                <a:latin typeface="Calibri"/>
                <a:ea typeface="Calibri"/>
                <a:cs typeface="Calibri"/>
                <a:sym typeface="Calibri"/>
              </a:rPr>
              <a:t> modifica el contraste de la imagen. Se debe especificar un porcentaje.</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drop-shadow:</a:t>
            </a:r>
            <a:r>
              <a:rPr b="0" i="0" lang="es-PE" sz="1600" u="none" cap="none" strike="noStrike">
                <a:solidFill>
                  <a:srgbClr val="262626"/>
                </a:solidFill>
                <a:latin typeface="Calibri"/>
                <a:ea typeface="Calibri"/>
                <a:cs typeface="Calibri"/>
                <a:sym typeface="Calibri"/>
              </a:rPr>
              <a:t> aplica una sombra a la imagen. Se especifica igual que </a:t>
            </a:r>
            <a:r>
              <a:rPr b="0" i="1" lang="es-PE" sz="1600" u="none" cap="none" strike="noStrike">
                <a:solidFill>
                  <a:srgbClr val="262626"/>
                </a:solidFill>
                <a:latin typeface="Calibri"/>
                <a:ea typeface="Calibri"/>
                <a:cs typeface="Calibri"/>
                <a:sym typeface="Calibri"/>
              </a:rPr>
              <a:t>box-shadow</a:t>
            </a:r>
            <a:r>
              <a:rPr b="0" i="0" lang="es-PE" sz="1600" u="none" cap="none" strike="noStrike">
                <a:solidFill>
                  <a:srgbClr val="262626"/>
                </a:solidFill>
                <a:latin typeface="Calibri"/>
                <a:ea typeface="Calibri"/>
                <a:cs typeface="Calibri"/>
                <a:sym typeface="Calibri"/>
              </a:rPr>
              <a:t>.</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grayscale:</a:t>
            </a:r>
            <a:r>
              <a:rPr b="0" i="0" lang="es-PE" sz="1600" u="none" cap="none" strike="noStrike">
                <a:solidFill>
                  <a:srgbClr val="262626"/>
                </a:solidFill>
                <a:latin typeface="Calibri"/>
                <a:ea typeface="Calibri"/>
                <a:cs typeface="Calibri"/>
                <a:sym typeface="Calibri"/>
              </a:rPr>
              <a:t> convierte la imagen a escala de grises. Se debe especificar un porcentaje.</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hue-rotate:</a:t>
            </a:r>
            <a:r>
              <a:rPr b="0" i="0" lang="es-PE" sz="1600" u="none" cap="none" strike="noStrike">
                <a:solidFill>
                  <a:srgbClr val="262626"/>
                </a:solidFill>
                <a:latin typeface="Calibri"/>
                <a:ea typeface="Calibri"/>
                <a:cs typeface="Calibri"/>
                <a:sym typeface="Calibri"/>
              </a:rPr>
              <a:t> aplica una rotación de color a la imagen. Se especifica una dirección.</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invert:</a:t>
            </a:r>
            <a:r>
              <a:rPr b="0" i="0" lang="es-PE" sz="1600" u="none" cap="none" strike="noStrike">
                <a:solidFill>
                  <a:srgbClr val="262626"/>
                </a:solidFill>
                <a:latin typeface="Calibri"/>
                <a:ea typeface="Calibri"/>
                <a:cs typeface="Calibri"/>
                <a:sym typeface="Calibri"/>
              </a:rPr>
              <a:t> invierte los colores de la imagen. Se debe especificar un porcentaje.</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opacity:</a:t>
            </a:r>
            <a:r>
              <a:rPr b="0" i="0" lang="es-PE" sz="1600" u="none" cap="none" strike="noStrike">
                <a:solidFill>
                  <a:srgbClr val="262626"/>
                </a:solidFill>
                <a:latin typeface="Calibri"/>
                <a:ea typeface="Calibri"/>
                <a:cs typeface="Calibri"/>
                <a:sym typeface="Calibri"/>
              </a:rPr>
              <a:t> aplica transparencia a la imagen. Se debe especificar un porcentaje.</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saturate:</a:t>
            </a:r>
            <a:r>
              <a:rPr b="0" i="0" lang="es-PE" sz="1600" u="none" cap="none" strike="noStrike">
                <a:solidFill>
                  <a:srgbClr val="262626"/>
                </a:solidFill>
                <a:latin typeface="Calibri"/>
                <a:ea typeface="Calibri"/>
                <a:cs typeface="Calibri"/>
                <a:sym typeface="Calibri"/>
              </a:rPr>
              <a:t> aplica saturación a la imagen. Se debe especificar un porcentaje.</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sepia:</a:t>
            </a:r>
            <a:r>
              <a:rPr b="0" i="0" lang="es-PE" sz="1600" u="none" cap="none" strike="noStrike">
                <a:solidFill>
                  <a:srgbClr val="262626"/>
                </a:solidFill>
                <a:latin typeface="Calibri"/>
                <a:ea typeface="Calibri"/>
                <a:cs typeface="Calibri"/>
                <a:sym typeface="Calibri"/>
              </a:rPr>
              <a:t> convierte una imagen a sepia. Se debe especificar un porcentaje.</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La propiedad también permite aplicar más de un efecto a la imagen.</a:t>
            </a:r>
            <a:endParaRPr/>
          </a:p>
        </p:txBody>
      </p:sp>
      <p:sp>
        <p:nvSpPr>
          <p:cNvPr id="369" name="Google Shape;369;p40"/>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FILTROS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1"/>
          <p:cNvSpPr/>
          <p:nvPr/>
        </p:nvSpPr>
        <p:spPr>
          <a:xfrm>
            <a:off x="2219498" y="3427807"/>
            <a:ext cx="4705004" cy="1888910"/>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376" name="Google Shape;376;p41"/>
          <p:cNvSpPr/>
          <p:nvPr/>
        </p:nvSpPr>
        <p:spPr>
          <a:xfrm>
            <a:off x="2219498" y="1339128"/>
            <a:ext cx="4705004" cy="1681328"/>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377" name="Google Shape;377;p41"/>
          <p:cNvSpPr txBox="1"/>
          <p:nvPr/>
        </p:nvSpPr>
        <p:spPr>
          <a:xfrm>
            <a:off x="407875" y="760729"/>
            <a:ext cx="5044801" cy="492443"/>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LA PROPIEDAD FILTER</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Consideremos el siguiente grupo de imágenes en HTML:</a:t>
            </a:r>
            <a:endParaRPr/>
          </a:p>
        </p:txBody>
      </p:sp>
      <p:sp>
        <p:nvSpPr>
          <p:cNvPr id="378" name="Google Shape;378;p41"/>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FILTROS</a:t>
            </a:r>
            <a:endParaRPr/>
          </a:p>
        </p:txBody>
      </p:sp>
      <p:sp>
        <p:nvSpPr>
          <p:cNvPr id="379" name="Google Shape;379;p41"/>
          <p:cNvSpPr txBox="1"/>
          <p:nvPr/>
        </p:nvSpPr>
        <p:spPr>
          <a:xfrm>
            <a:off x="2294759" y="3498709"/>
            <a:ext cx="4554482" cy="1754326"/>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height</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200px</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width</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200px</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margin</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5px</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#img2</a:t>
            </a:r>
            <a:r>
              <a:rPr b="0" lang="es-PE" sz="1200">
                <a:solidFill>
                  <a:srgbClr val="D4D4D4"/>
                </a:solidFill>
                <a:latin typeface="Consolas"/>
                <a:ea typeface="Consolas"/>
                <a:cs typeface="Consolas"/>
                <a:sym typeface="Consolas"/>
              </a:rPr>
              <a:t> { </a:t>
            </a:r>
            <a:r>
              <a:rPr b="0" lang="es-PE" sz="1200">
                <a:solidFill>
                  <a:srgbClr val="9CDCFE"/>
                </a:solidFill>
                <a:latin typeface="Consolas"/>
                <a:ea typeface="Consolas"/>
                <a:cs typeface="Consolas"/>
                <a:sym typeface="Consolas"/>
              </a:rPr>
              <a:t>filter</a:t>
            </a:r>
            <a:r>
              <a:rPr b="0" lang="es-PE" sz="1200">
                <a:solidFill>
                  <a:srgbClr val="D4D4D4"/>
                </a:solidFill>
                <a:latin typeface="Consolas"/>
                <a:ea typeface="Consolas"/>
                <a:cs typeface="Consolas"/>
                <a:sym typeface="Consolas"/>
              </a:rPr>
              <a:t>: </a:t>
            </a:r>
            <a:r>
              <a:rPr b="0" lang="es-PE" sz="1200">
                <a:solidFill>
                  <a:srgbClr val="DCDCAA"/>
                </a:solidFill>
                <a:latin typeface="Consolas"/>
                <a:ea typeface="Consolas"/>
                <a:cs typeface="Consolas"/>
                <a:sym typeface="Consolas"/>
              </a:rPr>
              <a:t>sepia</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90%</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#img3</a:t>
            </a:r>
            <a:r>
              <a:rPr b="0" lang="es-PE" sz="1200">
                <a:solidFill>
                  <a:srgbClr val="D4D4D4"/>
                </a:solidFill>
                <a:latin typeface="Consolas"/>
                <a:ea typeface="Consolas"/>
                <a:cs typeface="Consolas"/>
                <a:sym typeface="Consolas"/>
              </a:rPr>
              <a:t> { </a:t>
            </a:r>
            <a:r>
              <a:rPr b="0" lang="es-PE" sz="1200">
                <a:solidFill>
                  <a:srgbClr val="9CDCFE"/>
                </a:solidFill>
                <a:latin typeface="Consolas"/>
                <a:ea typeface="Consolas"/>
                <a:cs typeface="Consolas"/>
                <a:sym typeface="Consolas"/>
              </a:rPr>
              <a:t>filter</a:t>
            </a:r>
            <a:r>
              <a:rPr b="0" lang="es-PE" sz="1200">
                <a:solidFill>
                  <a:srgbClr val="D4D4D4"/>
                </a:solidFill>
                <a:latin typeface="Consolas"/>
                <a:ea typeface="Consolas"/>
                <a:cs typeface="Consolas"/>
                <a:sym typeface="Consolas"/>
              </a:rPr>
              <a:t>: </a:t>
            </a:r>
            <a:r>
              <a:rPr b="0" lang="es-PE" sz="1200">
                <a:solidFill>
                  <a:srgbClr val="DCDCAA"/>
                </a:solidFill>
                <a:latin typeface="Consolas"/>
                <a:ea typeface="Consolas"/>
                <a:cs typeface="Consolas"/>
                <a:sym typeface="Consolas"/>
              </a:rPr>
              <a:t>grayscale</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80%</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#img4</a:t>
            </a:r>
            <a:r>
              <a:rPr b="0" lang="es-PE" sz="1200">
                <a:solidFill>
                  <a:srgbClr val="D4D4D4"/>
                </a:solidFill>
                <a:latin typeface="Consolas"/>
                <a:ea typeface="Consolas"/>
                <a:cs typeface="Consolas"/>
                <a:sym typeface="Consolas"/>
              </a:rPr>
              <a:t> { </a:t>
            </a:r>
            <a:r>
              <a:rPr b="0" lang="es-PE" sz="1200">
                <a:solidFill>
                  <a:srgbClr val="9CDCFE"/>
                </a:solidFill>
                <a:latin typeface="Consolas"/>
                <a:ea typeface="Consolas"/>
                <a:cs typeface="Consolas"/>
                <a:sym typeface="Consolas"/>
              </a:rPr>
              <a:t>filter</a:t>
            </a:r>
            <a:r>
              <a:rPr b="0" lang="es-PE" sz="1200">
                <a:solidFill>
                  <a:srgbClr val="D4D4D4"/>
                </a:solidFill>
                <a:latin typeface="Consolas"/>
                <a:ea typeface="Consolas"/>
                <a:cs typeface="Consolas"/>
                <a:sym typeface="Consolas"/>
              </a:rPr>
              <a:t>: </a:t>
            </a:r>
            <a:r>
              <a:rPr b="0" lang="es-PE" sz="1200">
                <a:solidFill>
                  <a:srgbClr val="DCDCAA"/>
                </a:solidFill>
                <a:latin typeface="Consolas"/>
                <a:ea typeface="Consolas"/>
                <a:cs typeface="Consolas"/>
                <a:sym typeface="Consolas"/>
              </a:rPr>
              <a:t>brightness</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40%</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#img5</a:t>
            </a:r>
            <a:r>
              <a:rPr b="0" lang="es-PE" sz="1200">
                <a:solidFill>
                  <a:srgbClr val="D4D4D4"/>
                </a:solidFill>
                <a:latin typeface="Consolas"/>
                <a:ea typeface="Consolas"/>
                <a:cs typeface="Consolas"/>
                <a:sym typeface="Consolas"/>
              </a:rPr>
              <a:t> { </a:t>
            </a:r>
            <a:r>
              <a:rPr b="0" lang="es-PE" sz="1200">
                <a:solidFill>
                  <a:srgbClr val="9CDCFE"/>
                </a:solidFill>
                <a:latin typeface="Consolas"/>
                <a:ea typeface="Consolas"/>
                <a:cs typeface="Consolas"/>
                <a:sym typeface="Consolas"/>
              </a:rPr>
              <a:t>filter</a:t>
            </a:r>
            <a:r>
              <a:rPr b="0" lang="es-PE" sz="1200">
                <a:solidFill>
                  <a:srgbClr val="D4D4D4"/>
                </a:solidFill>
                <a:latin typeface="Consolas"/>
                <a:ea typeface="Consolas"/>
                <a:cs typeface="Consolas"/>
                <a:sym typeface="Consolas"/>
              </a:rPr>
              <a:t>: </a:t>
            </a:r>
            <a:r>
              <a:rPr b="0" lang="es-PE" sz="1200">
                <a:solidFill>
                  <a:srgbClr val="DCDCAA"/>
                </a:solidFill>
                <a:latin typeface="Consolas"/>
                <a:ea typeface="Consolas"/>
                <a:cs typeface="Consolas"/>
                <a:sym typeface="Consolas"/>
              </a:rPr>
              <a:t>blur</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5px</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#img6</a:t>
            </a:r>
            <a:r>
              <a:rPr b="0" lang="es-PE" sz="1200">
                <a:solidFill>
                  <a:srgbClr val="D4D4D4"/>
                </a:solidFill>
                <a:latin typeface="Consolas"/>
                <a:ea typeface="Consolas"/>
                <a:cs typeface="Consolas"/>
                <a:sym typeface="Consolas"/>
              </a:rPr>
              <a:t> { </a:t>
            </a:r>
            <a:r>
              <a:rPr b="0" lang="es-PE" sz="1200">
                <a:solidFill>
                  <a:srgbClr val="9CDCFE"/>
                </a:solidFill>
                <a:latin typeface="Consolas"/>
                <a:ea typeface="Consolas"/>
                <a:cs typeface="Consolas"/>
                <a:sym typeface="Consolas"/>
              </a:rPr>
              <a:t>filter</a:t>
            </a:r>
            <a:r>
              <a:rPr b="0" lang="es-PE" sz="1200">
                <a:solidFill>
                  <a:srgbClr val="D4D4D4"/>
                </a:solidFill>
                <a:latin typeface="Consolas"/>
                <a:ea typeface="Consolas"/>
                <a:cs typeface="Consolas"/>
                <a:sym typeface="Consolas"/>
              </a:rPr>
              <a:t>: </a:t>
            </a:r>
            <a:r>
              <a:rPr b="0" lang="es-PE" sz="1200">
                <a:solidFill>
                  <a:srgbClr val="DCDCAA"/>
                </a:solidFill>
                <a:latin typeface="Consolas"/>
                <a:ea typeface="Consolas"/>
                <a:cs typeface="Consolas"/>
                <a:sym typeface="Consolas"/>
              </a:rPr>
              <a:t>hue-rotate</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180deg</a:t>
            </a:r>
            <a:r>
              <a:rPr b="0" lang="es-PE" sz="1200">
                <a:solidFill>
                  <a:srgbClr val="D4D4D4"/>
                </a:solidFill>
                <a:latin typeface="Consolas"/>
                <a:ea typeface="Consolas"/>
                <a:cs typeface="Consolas"/>
                <a:sym typeface="Consolas"/>
              </a:rPr>
              <a:t>); }</a:t>
            </a:r>
            <a:endParaRPr/>
          </a:p>
        </p:txBody>
      </p:sp>
      <p:sp>
        <p:nvSpPr>
          <p:cNvPr id="380" name="Google Shape;380;p41"/>
          <p:cNvSpPr txBox="1"/>
          <p:nvPr/>
        </p:nvSpPr>
        <p:spPr>
          <a:xfrm>
            <a:off x="407875" y="3100419"/>
            <a:ext cx="8087732" cy="246221"/>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Podemos aplicar diferentes combinaciones de valores para obtener distintos efectos de sombra:</a:t>
            </a:r>
            <a:endParaRPr/>
          </a:p>
        </p:txBody>
      </p:sp>
      <p:sp>
        <p:nvSpPr>
          <p:cNvPr id="381" name="Google Shape;381;p41"/>
          <p:cNvSpPr txBox="1"/>
          <p:nvPr/>
        </p:nvSpPr>
        <p:spPr>
          <a:xfrm>
            <a:off x="2294758" y="1387459"/>
            <a:ext cx="4554482" cy="1569660"/>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div</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"contenedor"</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"img1"</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"img2"</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"img3"</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"img4"</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"img5"</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"img6"</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div</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2"/>
          <p:cNvSpPr/>
          <p:nvPr/>
        </p:nvSpPr>
        <p:spPr>
          <a:xfrm>
            <a:off x="538627" y="1945178"/>
            <a:ext cx="8239613" cy="1487978"/>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8" name="Google Shape;388;p42"/>
          <p:cNvSpPr txBox="1"/>
          <p:nvPr/>
        </p:nvSpPr>
        <p:spPr>
          <a:xfrm>
            <a:off x="407875" y="821413"/>
            <a:ext cx="5393513" cy="492443"/>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LA PROPIEDAD FILTER</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navegador tendremos una vista similar a la siguiente:</a:t>
            </a:r>
            <a:endParaRPr/>
          </a:p>
        </p:txBody>
      </p:sp>
      <p:sp>
        <p:nvSpPr>
          <p:cNvPr id="389" name="Google Shape;389;p42"/>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FILTROS</a:t>
            </a:r>
            <a:endParaRPr/>
          </a:p>
        </p:txBody>
      </p:sp>
      <p:pic>
        <p:nvPicPr>
          <p:cNvPr id="390" name="Google Shape;390;p42"/>
          <p:cNvPicPr preferRelativeResize="0"/>
          <p:nvPr/>
        </p:nvPicPr>
        <p:blipFill rotWithShape="1">
          <a:blip r:embed="rId3">
            <a:alphaModFix/>
          </a:blip>
          <a:srcRect b="0" l="0" r="770" t="0"/>
          <a:stretch/>
        </p:blipFill>
        <p:spPr>
          <a:xfrm>
            <a:off x="609826" y="2010428"/>
            <a:ext cx="8101912" cy="1362903"/>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4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7" name="Google Shape;397;p43"/>
          <p:cNvSpPr/>
          <p:nvPr/>
        </p:nvSpPr>
        <p:spPr>
          <a:xfrm>
            <a:off x="424252" y="3703125"/>
            <a:ext cx="7966170" cy="134601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s-PE" sz="2800">
                <a:solidFill>
                  <a:schemeClr val="lt1"/>
                </a:solidFill>
                <a:latin typeface="Calibri"/>
                <a:ea typeface="Calibri"/>
                <a:cs typeface="Calibri"/>
                <a:sym typeface="Calibri"/>
              </a:rPr>
              <a:t>/ </a:t>
            </a:r>
            <a:r>
              <a:rPr b="1" lang="es-PE" sz="2800">
                <a:solidFill>
                  <a:schemeClr val="lt1"/>
                </a:solidFill>
                <a:latin typeface="Arial"/>
                <a:ea typeface="Arial"/>
                <a:cs typeface="Arial"/>
                <a:sym typeface="Arial"/>
              </a:rPr>
              <a:t>TRANSFORMACIONES</a:t>
            </a:r>
            <a:endParaRPr/>
          </a:p>
          <a:p>
            <a:pPr indent="0" lvl="0" marL="0" marR="0" rtl="0" algn="l">
              <a:lnSpc>
                <a:spcPct val="90000"/>
              </a:lnSpc>
              <a:spcBef>
                <a:spcPts val="1000"/>
              </a:spcBef>
              <a:spcAft>
                <a:spcPts val="0"/>
              </a:spcAft>
              <a:buNone/>
            </a:pPr>
            <a:r>
              <a:t/>
            </a:r>
            <a:endParaRPr b="1" sz="2800">
              <a:solidFill>
                <a:schemeClr val="lt1"/>
              </a:solidFill>
              <a:latin typeface="Arial"/>
              <a:ea typeface="Arial"/>
              <a:cs typeface="Arial"/>
              <a:sym typeface="Arial"/>
            </a:endParaRPr>
          </a:p>
          <a:p>
            <a:pPr indent="0" lvl="0" marL="0" marR="0" rtl="0" algn="l">
              <a:lnSpc>
                <a:spcPct val="90000"/>
              </a:lnSpc>
              <a:spcBef>
                <a:spcPts val="1000"/>
              </a:spcBef>
              <a:spcAft>
                <a:spcPts val="0"/>
              </a:spcAft>
              <a:buNone/>
            </a:pPr>
            <a:r>
              <a:t/>
            </a:r>
            <a:endParaRPr sz="1600">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4"/>
          <p:cNvSpPr txBox="1"/>
          <p:nvPr/>
        </p:nvSpPr>
        <p:spPr>
          <a:xfrm>
            <a:off x="407875" y="815063"/>
            <a:ext cx="6540388" cy="1723549"/>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Las transformaciones en CSS permiten aplicar diferentes tipos de efectos tanto en 2D como en 3D.</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Estos efectos se realizan mediante la propiedad </a:t>
            </a:r>
            <a:r>
              <a:rPr b="1" lang="es-PE" sz="1600">
                <a:solidFill>
                  <a:srgbClr val="262626"/>
                </a:solidFill>
                <a:latin typeface="Calibri"/>
                <a:ea typeface="Calibri"/>
                <a:cs typeface="Calibri"/>
                <a:sym typeface="Calibri"/>
              </a:rPr>
              <a:t>transform</a:t>
            </a:r>
            <a:r>
              <a:rPr lang="es-PE" sz="1600">
                <a:solidFill>
                  <a:srgbClr val="262626"/>
                </a:solidFill>
                <a:latin typeface="Calibri"/>
                <a:ea typeface="Calibri"/>
                <a:cs typeface="Calibri"/>
                <a:sym typeface="Calibri"/>
              </a:rPr>
              <a:t>.</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Esta propiedad permite que un elemento pueda ser rotado, escalado, sesgado o trasladado según los valores que se indiquen.</a:t>
            </a:r>
            <a:endParaRPr/>
          </a:p>
        </p:txBody>
      </p:sp>
      <p:sp>
        <p:nvSpPr>
          <p:cNvPr id="404" name="Google Shape;404;p44"/>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TRANSFORMACIONES</a:t>
            </a:r>
            <a:endParaRPr/>
          </a:p>
        </p:txBody>
      </p:sp>
      <p:pic>
        <p:nvPicPr>
          <p:cNvPr descr="A Digital Transformation Framework: Start, Structure, Scale" id="405" name="Google Shape;405;p44"/>
          <p:cNvPicPr preferRelativeResize="0"/>
          <p:nvPr/>
        </p:nvPicPr>
        <p:blipFill rotWithShape="1">
          <a:blip r:embed="rId3">
            <a:alphaModFix/>
          </a:blip>
          <a:srcRect b="20788" l="0" r="0" t="22065"/>
          <a:stretch/>
        </p:blipFill>
        <p:spPr>
          <a:xfrm>
            <a:off x="2118568" y="3084949"/>
            <a:ext cx="5395011" cy="1723548"/>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45"/>
          <p:cNvSpPr txBox="1"/>
          <p:nvPr/>
        </p:nvSpPr>
        <p:spPr>
          <a:xfrm>
            <a:off x="407875" y="816192"/>
            <a:ext cx="7746910" cy="270843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LA PROPIEDAD TRANSFORM</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Utilizando la propiedad </a:t>
            </a:r>
            <a:r>
              <a:rPr b="1" lang="es-PE" sz="1600">
                <a:solidFill>
                  <a:srgbClr val="262626"/>
                </a:solidFill>
                <a:latin typeface="Calibri"/>
                <a:ea typeface="Calibri"/>
                <a:cs typeface="Calibri"/>
                <a:sym typeface="Calibri"/>
              </a:rPr>
              <a:t>transform</a:t>
            </a:r>
            <a:r>
              <a:rPr lang="es-PE" sz="1600">
                <a:solidFill>
                  <a:srgbClr val="262626"/>
                </a:solidFill>
                <a:latin typeface="Calibri"/>
                <a:ea typeface="Calibri"/>
                <a:cs typeface="Calibri"/>
                <a:sym typeface="Calibri"/>
              </a:rPr>
              <a:t> podemos modificar el espacio de coordenadas del modelo de formato CSS.</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Esta propiedad puede aplicar diferentes funciones:</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matrix:</a:t>
            </a:r>
            <a:r>
              <a:rPr b="0" i="0" lang="es-PE" sz="1600" u="none" cap="none" strike="noStrike">
                <a:solidFill>
                  <a:srgbClr val="262626"/>
                </a:solidFill>
                <a:latin typeface="Calibri"/>
                <a:ea typeface="Calibri"/>
                <a:cs typeface="Calibri"/>
                <a:sym typeface="Calibri"/>
              </a:rPr>
              <a:t> especifica una matriz de transformación 2D compuesta por seis valores.</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rotate:</a:t>
            </a:r>
            <a:r>
              <a:rPr b="0" i="0" lang="es-PE" sz="1600" u="none" cap="none" strike="noStrike">
                <a:solidFill>
                  <a:srgbClr val="262626"/>
                </a:solidFill>
                <a:latin typeface="Calibri"/>
                <a:ea typeface="Calibri"/>
                <a:cs typeface="Calibri"/>
                <a:sym typeface="Calibri"/>
              </a:rPr>
              <a:t> aplica una rotación indicando la cantidad de grados de la misma.</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rotateX, rotateY, rotateZ:</a:t>
            </a:r>
            <a:r>
              <a:rPr b="0" i="0" lang="es-PE" sz="1600" u="none" cap="none" strike="noStrike">
                <a:solidFill>
                  <a:srgbClr val="262626"/>
                </a:solidFill>
                <a:latin typeface="Calibri"/>
                <a:ea typeface="Calibri"/>
                <a:cs typeface="Calibri"/>
                <a:sym typeface="Calibri"/>
              </a:rPr>
              <a:t> aplican una rotación 3D en cada uno de los ejes.</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scale:</a:t>
            </a:r>
            <a:r>
              <a:rPr b="0" i="0" lang="es-PE" sz="1600" u="none" cap="none" strike="noStrike">
                <a:solidFill>
                  <a:srgbClr val="262626"/>
                </a:solidFill>
                <a:latin typeface="Calibri"/>
                <a:ea typeface="Calibri"/>
                <a:cs typeface="Calibri"/>
                <a:sym typeface="Calibri"/>
              </a:rPr>
              <a:t> aplica un escalado 2D según los valores especificados. Pueden especificarse dos valores para escalar en los ejes X e Y, o puede especificarse un único valor para escalar en ambos ejes.</a:t>
            </a:r>
            <a:endParaRPr/>
          </a:p>
        </p:txBody>
      </p:sp>
      <p:sp>
        <p:nvSpPr>
          <p:cNvPr id="412" name="Google Shape;412;p45"/>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TRANSFORMACIONES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46"/>
          <p:cNvSpPr txBox="1"/>
          <p:nvPr/>
        </p:nvSpPr>
        <p:spPr>
          <a:xfrm>
            <a:off x="407875" y="807879"/>
            <a:ext cx="6983153" cy="3447098"/>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LA PROPIEDAD TRANSFORM</a:t>
            </a:r>
            <a:endParaRPr sz="1600">
              <a:solidFill>
                <a:srgbClr val="262626"/>
              </a:solidFill>
              <a:latin typeface="Calibri"/>
              <a:ea typeface="Calibri"/>
              <a:cs typeface="Calibri"/>
              <a:sym typeface="Calibri"/>
            </a:endParaRPr>
          </a:p>
          <a:p>
            <a:pPr indent="0" lvl="0" marL="11725" marR="0" rtl="0" algn="l">
              <a:spcBef>
                <a:spcPts val="0"/>
              </a:spcBef>
              <a:spcAft>
                <a:spcPts val="0"/>
              </a:spcAft>
              <a:buNone/>
            </a:pPr>
            <a:r>
              <a:rPr lang="es-PE" sz="1600">
                <a:solidFill>
                  <a:srgbClr val="262626"/>
                </a:solidFill>
                <a:latin typeface="Calibri"/>
                <a:ea typeface="Calibri"/>
                <a:cs typeface="Calibri"/>
                <a:sym typeface="Calibri"/>
              </a:rPr>
              <a:t>Utilizando la propiedad </a:t>
            </a:r>
            <a:r>
              <a:rPr b="1" lang="es-PE" sz="1600">
                <a:solidFill>
                  <a:srgbClr val="262626"/>
                </a:solidFill>
                <a:latin typeface="Calibri"/>
                <a:ea typeface="Calibri"/>
                <a:cs typeface="Calibri"/>
                <a:sym typeface="Calibri"/>
              </a:rPr>
              <a:t>transform</a:t>
            </a:r>
            <a:r>
              <a:rPr lang="es-PE" sz="1600">
                <a:solidFill>
                  <a:srgbClr val="262626"/>
                </a:solidFill>
                <a:latin typeface="Calibri"/>
                <a:ea typeface="Calibri"/>
                <a:cs typeface="Calibri"/>
                <a:sym typeface="Calibri"/>
              </a:rPr>
              <a:t> podemos modificar el espacio de coordenadas del modelo de formato CSS.</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0" lvl="0" marL="11725" marR="0" rtl="0" algn="l">
              <a:spcBef>
                <a:spcPts val="0"/>
              </a:spcBef>
              <a:spcAft>
                <a:spcPts val="0"/>
              </a:spcAft>
              <a:buNone/>
            </a:pPr>
            <a:r>
              <a:rPr lang="es-PE" sz="1600">
                <a:solidFill>
                  <a:srgbClr val="262626"/>
                </a:solidFill>
                <a:latin typeface="Calibri"/>
                <a:ea typeface="Calibri"/>
                <a:cs typeface="Calibri"/>
                <a:sym typeface="Calibri"/>
              </a:rPr>
              <a:t>Esta propiedad puede aplicar diferentes funciones:</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scaleX, scaleY:</a:t>
            </a:r>
            <a:r>
              <a:rPr b="0" i="0" lang="es-PE" sz="1600" u="none" cap="none" strike="noStrike">
                <a:solidFill>
                  <a:srgbClr val="262626"/>
                </a:solidFill>
                <a:latin typeface="Calibri"/>
                <a:ea typeface="Calibri"/>
                <a:cs typeface="Calibri"/>
                <a:sym typeface="Calibri"/>
              </a:rPr>
              <a:t> aplican un escalado 2D en cada uno de los ejes.</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skew:</a:t>
            </a:r>
            <a:r>
              <a:rPr b="0" i="0" lang="es-PE" sz="1600" u="none" cap="none" strike="noStrike">
                <a:solidFill>
                  <a:srgbClr val="262626"/>
                </a:solidFill>
                <a:latin typeface="Calibri"/>
                <a:ea typeface="Calibri"/>
                <a:cs typeface="Calibri"/>
                <a:sym typeface="Calibri"/>
              </a:rPr>
              <a:t> aplica un sesgo (deformación). Pueden especificarse uno o dos valores en grados.</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skewX, skewY:</a:t>
            </a:r>
            <a:r>
              <a:rPr b="0" i="0" lang="es-PE" sz="1600" u="none" cap="none" strike="noStrike">
                <a:solidFill>
                  <a:srgbClr val="262626"/>
                </a:solidFill>
                <a:latin typeface="Calibri"/>
                <a:ea typeface="Calibri"/>
                <a:cs typeface="Calibri"/>
                <a:sym typeface="Calibri"/>
              </a:rPr>
              <a:t> aplican un sesgo en cada uno de los ejes.</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translate:</a:t>
            </a:r>
            <a:r>
              <a:rPr b="0" i="0" lang="es-PE" sz="1600" u="none" cap="none" strike="noStrike">
                <a:solidFill>
                  <a:srgbClr val="262626"/>
                </a:solidFill>
                <a:latin typeface="Calibri"/>
                <a:ea typeface="Calibri"/>
                <a:cs typeface="Calibri"/>
                <a:sym typeface="Calibri"/>
              </a:rPr>
              <a:t> aplica un traslado 2D especificada por un vector (x,y). Si se especifica un valor, se asume que el otro valor es cero.</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translateX, translateY:</a:t>
            </a:r>
            <a:r>
              <a:rPr b="0" i="0" lang="es-PE" sz="1600" u="none" cap="none" strike="noStrike">
                <a:solidFill>
                  <a:srgbClr val="262626"/>
                </a:solidFill>
                <a:latin typeface="Calibri"/>
                <a:ea typeface="Calibri"/>
                <a:cs typeface="Calibri"/>
                <a:sym typeface="Calibri"/>
              </a:rPr>
              <a:t> aplica un traslado en cada uno de los ejes.</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0" lvl="0" marL="11725" marR="0" rtl="0" algn="l">
              <a:spcBef>
                <a:spcPts val="0"/>
              </a:spcBef>
              <a:spcAft>
                <a:spcPts val="0"/>
              </a:spcAft>
              <a:buNone/>
            </a:pPr>
            <a:r>
              <a:rPr lang="es-PE" sz="1600">
                <a:solidFill>
                  <a:srgbClr val="262626"/>
                </a:solidFill>
                <a:latin typeface="Calibri"/>
                <a:ea typeface="Calibri"/>
                <a:cs typeface="Calibri"/>
                <a:sym typeface="Calibri"/>
              </a:rPr>
              <a:t>La propiedad también permite aplicar más de un efecto al elemento.</a:t>
            </a:r>
            <a:endParaRPr/>
          </a:p>
        </p:txBody>
      </p:sp>
      <p:sp>
        <p:nvSpPr>
          <p:cNvPr id="419" name="Google Shape;419;p46"/>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TRANSFORMACIONES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7"/>
          <p:cNvSpPr/>
          <p:nvPr/>
        </p:nvSpPr>
        <p:spPr>
          <a:xfrm>
            <a:off x="2219498" y="3456969"/>
            <a:ext cx="4705004" cy="1691297"/>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426" name="Google Shape;426;p47"/>
          <p:cNvSpPr/>
          <p:nvPr/>
        </p:nvSpPr>
        <p:spPr>
          <a:xfrm>
            <a:off x="2219498" y="1454667"/>
            <a:ext cx="4705004" cy="1488038"/>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427" name="Google Shape;427;p47"/>
          <p:cNvSpPr txBox="1"/>
          <p:nvPr/>
        </p:nvSpPr>
        <p:spPr>
          <a:xfrm>
            <a:off x="407875" y="758965"/>
            <a:ext cx="4967310" cy="492443"/>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LA PROPIEDAD TRANSFORM</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Consideremos el siguiente grupo de imágenes en HTML:</a:t>
            </a:r>
            <a:endParaRPr/>
          </a:p>
        </p:txBody>
      </p:sp>
      <p:sp>
        <p:nvSpPr>
          <p:cNvPr id="428" name="Google Shape;428;p47"/>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TRANSFORMACIONES</a:t>
            </a:r>
            <a:endParaRPr/>
          </a:p>
        </p:txBody>
      </p:sp>
      <p:sp>
        <p:nvSpPr>
          <p:cNvPr id="429" name="Google Shape;429;p47"/>
          <p:cNvSpPr txBox="1"/>
          <p:nvPr/>
        </p:nvSpPr>
        <p:spPr>
          <a:xfrm>
            <a:off x="2303071" y="3517894"/>
            <a:ext cx="4554482" cy="1569660"/>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height</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200px</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width</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200px</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margin</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5px</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#img2</a:t>
            </a:r>
            <a:r>
              <a:rPr b="0" lang="es-PE" sz="1200">
                <a:solidFill>
                  <a:srgbClr val="D4D4D4"/>
                </a:solidFill>
                <a:latin typeface="Consolas"/>
                <a:ea typeface="Consolas"/>
                <a:cs typeface="Consolas"/>
                <a:sym typeface="Consolas"/>
              </a:rPr>
              <a:t> { </a:t>
            </a:r>
            <a:r>
              <a:rPr b="0" lang="es-PE" sz="1200">
                <a:solidFill>
                  <a:srgbClr val="9CDCFE"/>
                </a:solidFill>
                <a:latin typeface="Consolas"/>
                <a:ea typeface="Consolas"/>
                <a:cs typeface="Consolas"/>
                <a:sym typeface="Consolas"/>
              </a:rPr>
              <a:t>transform</a:t>
            </a:r>
            <a:r>
              <a:rPr b="0" lang="es-PE" sz="1200">
                <a:solidFill>
                  <a:srgbClr val="D4D4D4"/>
                </a:solidFill>
                <a:latin typeface="Consolas"/>
                <a:ea typeface="Consolas"/>
                <a:cs typeface="Consolas"/>
                <a:sym typeface="Consolas"/>
              </a:rPr>
              <a:t>: </a:t>
            </a:r>
            <a:r>
              <a:rPr b="0" lang="es-PE" sz="1200">
                <a:solidFill>
                  <a:srgbClr val="DCDCAA"/>
                </a:solidFill>
                <a:latin typeface="Consolas"/>
                <a:ea typeface="Consolas"/>
                <a:cs typeface="Consolas"/>
                <a:sym typeface="Consolas"/>
              </a:rPr>
              <a:t>rotate</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30deg</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#img3</a:t>
            </a:r>
            <a:r>
              <a:rPr b="0" lang="es-PE" sz="1200">
                <a:solidFill>
                  <a:srgbClr val="D4D4D4"/>
                </a:solidFill>
                <a:latin typeface="Consolas"/>
                <a:ea typeface="Consolas"/>
                <a:cs typeface="Consolas"/>
                <a:sym typeface="Consolas"/>
              </a:rPr>
              <a:t> { </a:t>
            </a:r>
            <a:r>
              <a:rPr b="0" lang="es-PE" sz="1200">
                <a:solidFill>
                  <a:srgbClr val="9CDCFE"/>
                </a:solidFill>
                <a:latin typeface="Consolas"/>
                <a:ea typeface="Consolas"/>
                <a:cs typeface="Consolas"/>
                <a:sym typeface="Consolas"/>
              </a:rPr>
              <a:t>transform</a:t>
            </a:r>
            <a:r>
              <a:rPr b="0" lang="es-PE" sz="1200">
                <a:solidFill>
                  <a:srgbClr val="D4D4D4"/>
                </a:solidFill>
                <a:latin typeface="Consolas"/>
                <a:ea typeface="Consolas"/>
                <a:cs typeface="Consolas"/>
                <a:sym typeface="Consolas"/>
              </a:rPr>
              <a:t>: </a:t>
            </a:r>
            <a:r>
              <a:rPr b="0" lang="es-PE" sz="1200">
                <a:solidFill>
                  <a:srgbClr val="DCDCAA"/>
                </a:solidFill>
                <a:latin typeface="Consolas"/>
                <a:ea typeface="Consolas"/>
                <a:cs typeface="Consolas"/>
                <a:sym typeface="Consolas"/>
              </a:rPr>
              <a:t>scale</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0.5</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0.8</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#img4</a:t>
            </a:r>
            <a:r>
              <a:rPr b="0" lang="es-PE" sz="1200">
                <a:solidFill>
                  <a:srgbClr val="D4D4D4"/>
                </a:solidFill>
                <a:latin typeface="Consolas"/>
                <a:ea typeface="Consolas"/>
                <a:cs typeface="Consolas"/>
                <a:sym typeface="Consolas"/>
              </a:rPr>
              <a:t> { </a:t>
            </a:r>
            <a:r>
              <a:rPr b="0" lang="es-PE" sz="1200">
                <a:solidFill>
                  <a:srgbClr val="9CDCFE"/>
                </a:solidFill>
                <a:latin typeface="Consolas"/>
                <a:ea typeface="Consolas"/>
                <a:cs typeface="Consolas"/>
                <a:sym typeface="Consolas"/>
              </a:rPr>
              <a:t>transform</a:t>
            </a:r>
            <a:r>
              <a:rPr b="0" lang="es-PE" sz="1200">
                <a:solidFill>
                  <a:srgbClr val="D4D4D4"/>
                </a:solidFill>
                <a:latin typeface="Consolas"/>
                <a:ea typeface="Consolas"/>
                <a:cs typeface="Consolas"/>
                <a:sym typeface="Consolas"/>
              </a:rPr>
              <a:t>: </a:t>
            </a:r>
            <a:r>
              <a:rPr b="0" lang="es-PE" sz="1200">
                <a:solidFill>
                  <a:srgbClr val="DCDCAA"/>
                </a:solidFill>
                <a:latin typeface="Consolas"/>
                <a:ea typeface="Consolas"/>
                <a:cs typeface="Consolas"/>
                <a:sym typeface="Consolas"/>
              </a:rPr>
              <a:t>skew</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30deg</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25deg</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7BA7D"/>
                </a:solidFill>
                <a:latin typeface="Consolas"/>
                <a:ea typeface="Consolas"/>
                <a:cs typeface="Consolas"/>
                <a:sym typeface="Consolas"/>
              </a:rPr>
              <a:t>#img5</a:t>
            </a:r>
            <a:r>
              <a:rPr b="0" lang="es-PE" sz="1200">
                <a:solidFill>
                  <a:srgbClr val="D4D4D4"/>
                </a:solidFill>
                <a:latin typeface="Consolas"/>
                <a:ea typeface="Consolas"/>
                <a:cs typeface="Consolas"/>
                <a:sym typeface="Consolas"/>
              </a:rPr>
              <a:t> { </a:t>
            </a:r>
            <a:r>
              <a:rPr b="0" lang="es-PE" sz="1200">
                <a:solidFill>
                  <a:srgbClr val="9CDCFE"/>
                </a:solidFill>
                <a:latin typeface="Consolas"/>
                <a:ea typeface="Consolas"/>
                <a:cs typeface="Consolas"/>
                <a:sym typeface="Consolas"/>
              </a:rPr>
              <a:t>transform</a:t>
            </a:r>
            <a:r>
              <a:rPr b="0" lang="es-PE" sz="1200">
                <a:solidFill>
                  <a:srgbClr val="D4D4D4"/>
                </a:solidFill>
                <a:latin typeface="Consolas"/>
                <a:ea typeface="Consolas"/>
                <a:cs typeface="Consolas"/>
                <a:sym typeface="Consolas"/>
              </a:rPr>
              <a:t>: </a:t>
            </a:r>
            <a:r>
              <a:rPr b="0" lang="es-PE" sz="1200">
                <a:solidFill>
                  <a:srgbClr val="DCDCAA"/>
                </a:solidFill>
                <a:latin typeface="Consolas"/>
                <a:ea typeface="Consolas"/>
                <a:cs typeface="Consolas"/>
                <a:sym typeface="Consolas"/>
              </a:rPr>
              <a:t>translate</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50px</a:t>
            </a:r>
            <a:r>
              <a:rPr b="0" lang="es-PE" sz="1200">
                <a:solidFill>
                  <a:srgbClr val="D4D4D4"/>
                </a:solidFill>
                <a:latin typeface="Consolas"/>
                <a:ea typeface="Consolas"/>
                <a:cs typeface="Consolas"/>
                <a:sym typeface="Consolas"/>
              </a:rPr>
              <a:t>,</a:t>
            </a:r>
            <a:r>
              <a:rPr b="0" lang="es-PE" sz="1200">
                <a:solidFill>
                  <a:srgbClr val="B5CEA8"/>
                </a:solidFill>
                <a:latin typeface="Consolas"/>
                <a:ea typeface="Consolas"/>
                <a:cs typeface="Consolas"/>
                <a:sym typeface="Consolas"/>
              </a:rPr>
              <a:t>80px</a:t>
            </a:r>
            <a:r>
              <a:rPr b="0" lang="es-PE" sz="1200">
                <a:solidFill>
                  <a:srgbClr val="D4D4D4"/>
                </a:solidFill>
                <a:latin typeface="Consolas"/>
                <a:ea typeface="Consolas"/>
                <a:cs typeface="Consolas"/>
                <a:sym typeface="Consolas"/>
              </a:rPr>
              <a:t>); }</a:t>
            </a:r>
            <a:endParaRPr/>
          </a:p>
        </p:txBody>
      </p:sp>
      <p:sp>
        <p:nvSpPr>
          <p:cNvPr id="430" name="Google Shape;430;p47"/>
          <p:cNvSpPr txBox="1"/>
          <p:nvPr/>
        </p:nvSpPr>
        <p:spPr>
          <a:xfrm>
            <a:off x="407875" y="3076727"/>
            <a:ext cx="8071107" cy="246221"/>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Podemos aplicar diferentes combinaciones de valores para obtener distintos efectos de sombra.</a:t>
            </a:r>
            <a:endParaRPr/>
          </a:p>
        </p:txBody>
      </p:sp>
      <p:sp>
        <p:nvSpPr>
          <p:cNvPr id="431" name="Google Shape;431;p47"/>
          <p:cNvSpPr txBox="1"/>
          <p:nvPr/>
        </p:nvSpPr>
        <p:spPr>
          <a:xfrm>
            <a:off x="2294758" y="1504822"/>
            <a:ext cx="4554482" cy="1384995"/>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div</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"contenedor"</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"img1"</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"img2"</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"img3"</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"img4"</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img</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id</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"img5"</a:t>
            </a: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src</a:t>
            </a:r>
            <a:r>
              <a:rPr b="0" lang="es-PE" sz="1200">
                <a:solidFill>
                  <a:srgbClr val="D4D4D4"/>
                </a:solidFill>
                <a:latin typeface="Consolas"/>
                <a:ea typeface="Consolas"/>
                <a:cs typeface="Consolas"/>
                <a:sym typeface="Consolas"/>
              </a:rPr>
              <a:t>=</a:t>
            </a:r>
            <a:r>
              <a:rPr b="0" lang="es-PE" sz="1200">
                <a:solidFill>
                  <a:srgbClr val="CE9178"/>
                </a:solidFill>
                <a:latin typeface="Consolas"/>
                <a:ea typeface="Consolas"/>
                <a:cs typeface="Consolas"/>
                <a:sym typeface="Consolas"/>
              </a:rPr>
              <a:t>"img/foto-mascota.jpg"</a:t>
            </a:r>
            <a:r>
              <a:rPr b="0" lang="es-PE" sz="1200">
                <a:solidFill>
                  <a:srgbClr val="D4D4D4"/>
                </a:solidFill>
                <a:latin typeface="Consolas"/>
                <a:ea typeface="Consolas"/>
                <a:cs typeface="Consolas"/>
                <a:sym typeface="Consolas"/>
              </a:rPr>
              <a:t> </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808080"/>
                </a:solidFill>
                <a:latin typeface="Consolas"/>
                <a:ea typeface="Consolas"/>
                <a:cs typeface="Consolas"/>
                <a:sym typeface="Consolas"/>
              </a:rPr>
              <a:t>&lt;/</a:t>
            </a:r>
            <a:r>
              <a:rPr b="0" lang="es-PE" sz="1200">
                <a:solidFill>
                  <a:srgbClr val="569CD6"/>
                </a:solidFill>
                <a:latin typeface="Consolas"/>
                <a:ea typeface="Consolas"/>
                <a:cs typeface="Consolas"/>
                <a:sym typeface="Consolas"/>
              </a:rPr>
              <a:t>div</a:t>
            </a:r>
            <a:r>
              <a:rPr b="0" lang="es-PE" sz="1200">
                <a:solidFill>
                  <a:srgbClr val="808080"/>
                </a:solidFill>
                <a:latin typeface="Consolas"/>
                <a:ea typeface="Consolas"/>
                <a:cs typeface="Consolas"/>
                <a:sym typeface="Consolas"/>
              </a:rPr>
              <a:t>&gt;</a:t>
            </a:r>
            <a:endParaRPr b="0" sz="1200">
              <a:solidFill>
                <a:srgbClr val="D4D4D4"/>
              </a:solidFill>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48"/>
          <p:cNvSpPr/>
          <p:nvPr/>
        </p:nvSpPr>
        <p:spPr>
          <a:xfrm>
            <a:off x="452193" y="2028305"/>
            <a:ext cx="8239613" cy="2379733"/>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8" name="Google Shape;438;p48"/>
          <p:cNvSpPr txBox="1"/>
          <p:nvPr/>
        </p:nvSpPr>
        <p:spPr>
          <a:xfrm>
            <a:off x="650827" y="1060739"/>
            <a:ext cx="4982808" cy="492443"/>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LA PROPIEDAD TRANSFORM</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En el navegador tendremos una vista similar a la siguiente:</a:t>
            </a:r>
            <a:endParaRPr/>
          </a:p>
        </p:txBody>
      </p:sp>
      <p:sp>
        <p:nvSpPr>
          <p:cNvPr id="439" name="Google Shape;439;p48"/>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TRANSFORMACIONES</a:t>
            </a:r>
            <a:endParaRPr/>
          </a:p>
        </p:txBody>
      </p:sp>
      <p:pic>
        <p:nvPicPr>
          <p:cNvPr id="440" name="Google Shape;440;p48"/>
          <p:cNvPicPr preferRelativeResize="0"/>
          <p:nvPr/>
        </p:nvPicPr>
        <p:blipFill rotWithShape="1">
          <a:blip r:embed="rId3">
            <a:alphaModFix/>
          </a:blip>
          <a:srcRect b="0" l="0" r="1180" t="0"/>
          <a:stretch/>
        </p:blipFill>
        <p:spPr>
          <a:xfrm>
            <a:off x="537822" y="2141618"/>
            <a:ext cx="8068354" cy="2233168"/>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49"/>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7" name="Google Shape;447;p49"/>
          <p:cNvSpPr/>
          <p:nvPr/>
        </p:nvSpPr>
        <p:spPr>
          <a:xfrm>
            <a:off x="407874" y="822992"/>
            <a:ext cx="7653559" cy="3247043"/>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rgbClr val="FFFFFF"/>
              </a:buClr>
              <a:buSzPts val="1700"/>
              <a:buFont typeface="Arial"/>
              <a:buChar char="•"/>
            </a:pPr>
            <a:r>
              <a:rPr lang="es-PE" sz="1700">
                <a:solidFill>
                  <a:srgbClr val="FFFFFF"/>
                </a:solidFill>
                <a:latin typeface="Calibri"/>
                <a:ea typeface="Calibri"/>
                <a:cs typeface="Calibri"/>
                <a:sym typeface="Calibri"/>
              </a:rPr>
              <a:t>Dentro de las páginas, el posicionamiento nos permite definir la forma como se presentan los distintos elementos de las páginas</a:t>
            </a:r>
            <a:endParaRPr/>
          </a:p>
          <a:p>
            <a:pPr indent="-177800" lvl="0" marL="285750" marR="0" rtl="0" algn="l">
              <a:spcBef>
                <a:spcPts val="0"/>
              </a:spcBef>
              <a:spcAft>
                <a:spcPts val="0"/>
              </a:spcAft>
              <a:buClr>
                <a:schemeClr val="dk1"/>
              </a:buClr>
              <a:buSzPts val="1700"/>
              <a:buFont typeface="Arial"/>
              <a:buNone/>
            </a:pPr>
            <a:r>
              <a:t/>
            </a:r>
            <a:endParaRPr sz="1700">
              <a:solidFill>
                <a:srgbClr val="FFFFFF"/>
              </a:solidFill>
              <a:latin typeface="Calibri"/>
              <a:ea typeface="Calibri"/>
              <a:cs typeface="Calibri"/>
              <a:sym typeface="Calibri"/>
            </a:endParaRPr>
          </a:p>
          <a:p>
            <a:pPr indent="-285750" lvl="0" marL="285750" marR="0" rtl="0" algn="l">
              <a:spcBef>
                <a:spcPts val="0"/>
              </a:spcBef>
              <a:spcAft>
                <a:spcPts val="0"/>
              </a:spcAft>
              <a:buClr>
                <a:srgbClr val="FFFFFF"/>
              </a:buClr>
              <a:buSzPts val="1700"/>
              <a:buFont typeface="Arial"/>
              <a:buChar char="•"/>
            </a:pPr>
            <a:r>
              <a:rPr lang="es-PE" sz="1700">
                <a:solidFill>
                  <a:srgbClr val="FFFFFF"/>
                </a:solidFill>
                <a:latin typeface="Calibri"/>
                <a:ea typeface="Calibri"/>
                <a:cs typeface="Calibri"/>
                <a:sym typeface="Calibri"/>
              </a:rPr>
              <a:t>Podemos aplicar efectos como las transiciones y el desplazamiento suave sobre nuestra barra de menú para una presentación más elegante.</a:t>
            </a:r>
            <a:endParaRPr/>
          </a:p>
          <a:p>
            <a:pPr indent="-177800" lvl="0" marL="285750" marR="0" rtl="0" algn="l">
              <a:spcBef>
                <a:spcPts val="0"/>
              </a:spcBef>
              <a:spcAft>
                <a:spcPts val="0"/>
              </a:spcAft>
              <a:buClr>
                <a:schemeClr val="dk1"/>
              </a:buClr>
              <a:buSzPts val="1700"/>
              <a:buFont typeface="Arial"/>
              <a:buNone/>
            </a:pPr>
            <a:r>
              <a:t/>
            </a:r>
            <a:endParaRPr sz="1700">
              <a:solidFill>
                <a:srgbClr val="FFFFFF"/>
              </a:solidFill>
              <a:latin typeface="Calibri"/>
              <a:ea typeface="Calibri"/>
              <a:cs typeface="Calibri"/>
              <a:sym typeface="Calibri"/>
            </a:endParaRPr>
          </a:p>
          <a:p>
            <a:pPr indent="-285750" lvl="0" marL="285750" marR="0" rtl="0" algn="l">
              <a:spcBef>
                <a:spcPts val="0"/>
              </a:spcBef>
              <a:spcAft>
                <a:spcPts val="0"/>
              </a:spcAft>
              <a:buClr>
                <a:srgbClr val="FFFFFF"/>
              </a:buClr>
              <a:buSzPts val="1700"/>
              <a:buFont typeface="Arial"/>
              <a:buChar char="•"/>
            </a:pPr>
            <a:r>
              <a:rPr lang="es-PE" sz="1700">
                <a:solidFill>
                  <a:srgbClr val="FFFFFF"/>
                </a:solidFill>
                <a:latin typeface="Calibri"/>
                <a:ea typeface="Calibri"/>
                <a:cs typeface="Calibri"/>
                <a:sym typeface="Calibri"/>
              </a:rPr>
              <a:t>Para mejorar nuestro diseño, CSS nos ofrece herramientas que permiten aplicar efectos similares a los que se utilizan en las aplicaciones de retoque fotográfico </a:t>
            </a:r>
            <a:endParaRPr/>
          </a:p>
          <a:p>
            <a:pPr indent="-171450" lvl="0" marL="285750" marR="0" rtl="0" algn="l">
              <a:spcBef>
                <a:spcPts val="0"/>
              </a:spcBef>
              <a:spcAft>
                <a:spcPts val="0"/>
              </a:spcAft>
              <a:buClr>
                <a:schemeClr val="dk1"/>
              </a:buClr>
              <a:buSzPts val="1800"/>
              <a:buFont typeface="Arial"/>
              <a:buNone/>
            </a:pPr>
            <a:r>
              <a:t/>
            </a:r>
            <a:endParaRPr sz="1800">
              <a:solidFill>
                <a:schemeClr val="dk1"/>
              </a:solidFill>
              <a:highlight>
                <a:srgbClr val="FFFF00"/>
              </a:highlight>
              <a:latin typeface="Calibri"/>
              <a:ea typeface="Calibri"/>
              <a:cs typeface="Calibri"/>
              <a:sym typeface="Calibri"/>
            </a:endParaRPr>
          </a:p>
          <a:p>
            <a:pPr indent="-177800" lvl="0" marL="285750" marR="0" rtl="0" algn="l">
              <a:spcBef>
                <a:spcPts val="0"/>
              </a:spcBef>
              <a:spcAft>
                <a:spcPts val="0"/>
              </a:spcAft>
              <a:buClr>
                <a:schemeClr val="dk1"/>
              </a:buClr>
              <a:buSzPts val="1700"/>
              <a:buFont typeface="Arial"/>
              <a:buNone/>
            </a:pPr>
            <a:r>
              <a:t/>
            </a:r>
            <a:endParaRPr sz="1700">
              <a:solidFill>
                <a:srgbClr val="FFFFFF"/>
              </a:solidFill>
              <a:latin typeface="Calibri"/>
              <a:ea typeface="Calibri"/>
              <a:cs typeface="Calibri"/>
              <a:sym typeface="Calibri"/>
            </a:endParaRPr>
          </a:p>
          <a:p>
            <a:pPr indent="-73025" lvl="0" marL="180975" marR="0" rtl="0" algn="l">
              <a:spcBef>
                <a:spcPts val="0"/>
              </a:spcBef>
              <a:spcAft>
                <a:spcPts val="0"/>
              </a:spcAft>
              <a:buClr>
                <a:schemeClr val="dk1"/>
              </a:buClr>
              <a:buSzPts val="1700"/>
              <a:buFont typeface="Arial"/>
              <a:buNone/>
            </a:pPr>
            <a:r>
              <a:t/>
            </a:r>
            <a:endParaRPr sz="1700">
              <a:solidFill>
                <a:srgbClr val="FFFFFF"/>
              </a:solidFill>
              <a:latin typeface="Calibri"/>
              <a:ea typeface="Calibri"/>
              <a:cs typeface="Calibri"/>
              <a:sym typeface="Calibri"/>
            </a:endParaRPr>
          </a:p>
          <a:p>
            <a:pPr indent="0" lvl="1" marL="457200" marR="0" rtl="0" algn="l">
              <a:spcBef>
                <a:spcPts val="0"/>
              </a:spcBef>
              <a:spcAft>
                <a:spcPts val="0"/>
              </a:spcAft>
              <a:buNone/>
            </a:pPr>
            <a:r>
              <a:t/>
            </a:r>
            <a:endParaRPr b="0" i="0" sz="1700" u="none" cap="none" strike="noStrike">
              <a:solidFill>
                <a:srgbClr val="FFFFFF"/>
              </a:solidFill>
              <a:latin typeface="Calibri"/>
              <a:ea typeface="Calibri"/>
              <a:cs typeface="Calibri"/>
              <a:sym typeface="Calibri"/>
            </a:endParaRPr>
          </a:p>
        </p:txBody>
      </p:sp>
      <p:sp>
        <p:nvSpPr>
          <p:cNvPr id="448" name="Google Shape;448;p49"/>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chemeClr val="lt1"/>
                </a:solidFill>
                <a:latin typeface="Calibri"/>
                <a:ea typeface="Calibri"/>
                <a:cs typeface="Calibri"/>
                <a:sym typeface="Calibri"/>
              </a:rPr>
              <a:t>/ CONCLUSIONES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5"/>
          <p:cNvSpPr txBox="1"/>
          <p:nvPr/>
        </p:nvSpPr>
        <p:spPr>
          <a:xfrm>
            <a:off x="407875" y="738716"/>
            <a:ext cx="8405712" cy="270843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LA PROPIEDAD POSITION</a:t>
            </a:r>
            <a:endParaRPr/>
          </a:p>
          <a:p>
            <a:pPr indent="0" lvl="0" marL="11725" marR="0" rtl="0" algn="l">
              <a:spcBef>
                <a:spcPts val="0"/>
              </a:spcBef>
              <a:spcAft>
                <a:spcPts val="0"/>
              </a:spcAft>
              <a:buNone/>
            </a:pPr>
            <a:r>
              <a:rPr lang="es-PE" sz="1600">
                <a:solidFill>
                  <a:srgbClr val="262626"/>
                </a:solidFill>
                <a:latin typeface="Calibri"/>
                <a:ea typeface="Calibri"/>
                <a:cs typeface="Calibri"/>
                <a:sym typeface="Calibri"/>
              </a:rPr>
              <a:t>La propiedad </a:t>
            </a:r>
            <a:r>
              <a:rPr b="1" lang="es-PE" sz="1600">
                <a:solidFill>
                  <a:srgbClr val="262626"/>
                </a:solidFill>
                <a:latin typeface="Calibri"/>
                <a:ea typeface="Calibri"/>
                <a:cs typeface="Calibri"/>
                <a:sym typeface="Calibri"/>
              </a:rPr>
              <a:t>position</a:t>
            </a:r>
            <a:r>
              <a:rPr lang="es-PE" sz="1600">
                <a:solidFill>
                  <a:srgbClr val="262626"/>
                </a:solidFill>
                <a:latin typeface="Calibri"/>
                <a:ea typeface="Calibri"/>
                <a:cs typeface="Calibri"/>
                <a:sym typeface="Calibri"/>
              </a:rPr>
              <a:t> especifica cómo un elemento es posicionado en el documento.</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0" lvl="0" marL="0" marR="0" rtl="0" algn="l">
              <a:spcBef>
                <a:spcPts val="0"/>
              </a:spcBef>
              <a:spcAft>
                <a:spcPts val="0"/>
              </a:spcAft>
              <a:buNone/>
            </a:pPr>
            <a:r>
              <a:rPr lang="es-PE" sz="1400">
                <a:solidFill>
                  <a:srgbClr val="262626"/>
                </a:solidFill>
                <a:latin typeface="Calibri"/>
                <a:ea typeface="Calibri"/>
                <a:cs typeface="Calibri"/>
                <a:sym typeface="Calibri"/>
              </a:rPr>
              <a:t>Puede tomar uno de los siguientes valores:</a:t>
            </a:r>
            <a:endParaRPr/>
          </a:p>
          <a:p>
            <a:pPr indent="-285750" lvl="1" marL="465750" marR="0" rtl="0" algn="l">
              <a:spcBef>
                <a:spcPts val="0"/>
              </a:spcBef>
              <a:spcAft>
                <a:spcPts val="0"/>
              </a:spcAft>
              <a:buClr>
                <a:schemeClr val="dk1"/>
              </a:buClr>
              <a:buSzPts val="1400"/>
              <a:buFont typeface="Arial"/>
              <a:buChar char="•"/>
            </a:pPr>
            <a:r>
              <a:rPr b="1" i="0" lang="es-PE" sz="1400" u="none" cap="none" strike="noStrike">
                <a:solidFill>
                  <a:srgbClr val="262626"/>
                </a:solidFill>
                <a:latin typeface="Calibri"/>
                <a:ea typeface="Calibri"/>
                <a:cs typeface="Calibri"/>
                <a:sym typeface="Calibri"/>
              </a:rPr>
              <a:t>static: </a:t>
            </a:r>
            <a:r>
              <a:rPr b="0" i="0" lang="es-PE" sz="1400" u="none" cap="none" strike="noStrike">
                <a:solidFill>
                  <a:srgbClr val="262626"/>
                </a:solidFill>
                <a:latin typeface="Calibri"/>
                <a:ea typeface="Calibri"/>
                <a:cs typeface="Calibri"/>
                <a:sym typeface="Calibri"/>
              </a:rPr>
              <a:t>el elemento es posicionado de acuerdo al flujo normal del documento. Es el valor por defecto. Es el posicionamiento normal que utilizan los navegadores.</a:t>
            </a:r>
            <a:endParaRPr/>
          </a:p>
          <a:p>
            <a:pPr indent="-285750" lvl="1" marL="465750" marR="0" rtl="0" algn="l">
              <a:spcBef>
                <a:spcPts val="0"/>
              </a:spcBef>
              <a:spcAft>
                <a:spcPts val="0"/>
              </a:spcAft>
              <a:buClr>
                <a:schemeClr val="dk1"/>
              </a:buClr>
              <a:buSzPts val="1400"/>
              <a:buFont typeface="Arial"/>
              <a:buChar char="•"/>
            </a:pPr>
            <a:r>
              <a:rPr b="1" i="0" lang="es-PE" sz="1400" u="none" cap="none" strike="noStrike">
                <a:solidFill>
                  <a:srgbClr val="262626"/>
                </a:solidFill>
                <a:latin typeface="Calibri"/>
                <a:ea typeface="Calibri"/>
                <a:cs typeface="Calibri"/>
                <a:sym typeface="Calibri"/>
              </a:rPr>
              <a:t>relative:</a:t>
            </a:r>
            <a:r>
              <a:rPr b="0" i="0" lang="es-PE" sz="1400" u="none" cap="none" strike="noStrike">
                <a:solidFill>
                  <a:srgbClr val="262626"/>
                </a:solidFill>
                <a:latin typeface="Calibri"/>
                <a:ea typeface="Calibri"/>
                <a:cs typeface="Calibri"/>
                <a:sym typeface="Calibri"/>
              </a:rPr>
              <a:t> el elemento es posicionado de acuerdo al desplazamiento indicado por las propiedades </a:t>
            </a:r>
            <a:r>
              <a:rPr b="0" i="1" lang="es-PE" sz="1400" u="none" cap="none" strike="noStrike">
                <a:solidFill>
                  <a:srgbClr val="262626"/>
                </a:solidFill>
                <a:latin typeface="Calibri"/>
                <a:ea typeface="Calibri"/>
                <a:cs typeface="Calibri"/>
                <a:sym typeface="Calibri"/>
              </a:rPr>
              <a:t>top</a:t>
            </a:r>
            <a:r>
              <a:rPr b="0" i="0" lang="es-PE" sz="1400" u="none" cap="none" strike="noStrike">
                <a:solidFill>
                  <a:srgbClr val="262626"/>
                </a:solidFill>
                <a:latin typeface="Calibri"/>
                <a:ea typeface="Calibri"/>
                <a:cs typeface="Calibri"/>
                <a:sym typeface="Calibri"/>
              </a:rPr>
              <a:t>, </a:t>
            </a:r>
            <a:r>
              <a:rPr b="0" i="1" lang="es-PE" sz="1400" u="none" cap="none" strike="noStrike">
                <a:solidFill>
                  <a:srgbClr val="262626"/>
                </a:solidFill>
                <a:latin typeface="Calibri"/>
                <a:ea typeface="Calibri"/>
                <a:cs typeface="Calibri"/>
                <a:sym typeface="Calibri"/>
              </a:rPr>
              <a:t>left</a:t>
            </a:r>
            <a:r>
              <a:rPr b="0" i="0" lang="es-PE" sz="1400" u="none" cap="none" strike="noStrike">
                <a:solidFill>
                  <a:srgbClr val="262626"/>
                </a:solidFill>
                <a:latin typeface="Calibri"/>
                <a:ea typeface="Calibri"/>
                <a:cs typeface="Calibri"/>
                <a:sym typeface="Calibri"/>
              </a:rPr>
              <a:t>, </a:t>
            </a:r>
            <a:r>
              <a:rPr b="0" i="1" lang="es-PE" sz="1400" u="none" cap="none" strike="noStrike">
                <a:solidFill>
                  <a:srgbClr val="262626"/>
                </a:solidFill>
                <a:latin typeface="Calibri"/>
                <a:ea typeface="Calibri"/>
                <a:cs typeface="Calibri"/>
                <a:sym typeface="Calibri"/>
              </a:rPr>
              <a:t>bottom</a:t>
            </a:r>
            <a:r>
              <a:rPr b="0" i="0" lang="es-PE" sz="1400" u="none" cap="none" strike="noStrike">
                <a:solidFill>
                  <a:srgbClr val="262626"/>
                </a:solidFill>
                <a:latin typeface="Calibri"/>
                <a:ea typeface="Calibri"/>
                <a:cs typeface="Calibri"/>
                <a:sym typeface="Calibri"/>
              </a:rPr>
              <a:t> y </a:t>
            </a:r>
            <a:r>
              <a:rPr b="0" i="1" lang="es-PE" sz="1400" u="none" cap="none" strike="noStrike">
                <a:solidFill>
                  <a:srgbClr val="262626"/>
                </a:solidFill>
                <a:latin typeface="Calibri"/>
                <a:ea typeface="Calibri"/>
                <a:cs typeface="Calibri"/>
                <a:sym typeface="Calibri"/>
              </a:rPr>
              <a:t>right</a:t>
            </a:r>
            <a:r>
              <a:rPr b="0" i="0" lang="es-PE" sz="1400" u="none" cap="none" strike="noStrike">
                <a:solidFill>
                  <a:srgbClr val="262626"/>
                </a:solidFill>
                <a:latin typeface="Calibri"/>
                <a:ea typeface="Calibri"/>
                <a:cs typeface="Calibri"/>
                <a:sym typeface="Calibri"/>
              </a:rPr>
              <a:t>.</a:t>
            </a:r>
            <a:endParaRPr/>
          </a:p>
          <a:p>
            <a:pPr indent="-285750" lvl="1" marL="465750" marR="0" rtl="0" algn="l">
              <a:spcBef>
                <a:spcPts val="0"/>
              </a:spcBef>
              <a:spcAft>
                <a:spcPts val="0"/>
              </a:spcAft>
              <a:buClr>
                <a:schemeClr val="dk1"/>
              </a:buClr>
              <a:buSzPts val="1400"/>
              <a:buFont typeface="Arial"/>
              <a:buChar char="•"/>
            </a:pPr>
            <a:r>
              <a:rPr b="1" i="0" lang="es-PE" sz="1400" u="none" cap="none" strike="noStrike">
                <a:solidFill>
                  <a:srgbClr val="262626"/>
                </a:solidFill>
                <a:latin typeface="Calibri"/>
                <a:ea typeface="Calibri"/>
                <a:cs typeface="Calibri"/>
                <a:sym typeface="Calibri"/>
              </a:rPr>
              <a:t>absolute:</a:t>
            </a:r>
            <a:r>
              <a:rPr b="0" i="0" lang="es-PE" sz="1400" u="none" cap="none" strike="noStrike">
                <a:solidFill>
                  <a:srgbClr val="262626"/>
                </a:solidFill>
                <a:latin typeface="Calibri"/>
                <a:ea typeface="Calibri"/>
                <a:cs typeface="Calibri"/>
                <a:sym typeface="Calibri"/>
              </a:rPr>
              <a:t> el elemento es posicionado de acuerdo a su elemento padre.</a:t>
            </a:r>
            <a:endParaRPr/>
          </a:p>
          <a:p>
            <a:pPr indent="-285750" lvl="1" marL="465750" marR="0" rtl="0" algn="l">
              <a:spcBef>
                <a:spcPts val="0"/>
              </a:spcBef>
              <a:spcAft>
                <a:spcPts val="0"/>
              </a:spcAft>
              <a:buClr>
                <a:schemeClr val="dk1"/>
              </a:buClr>
              <a:buSzPts val="1400"/>
              <a:buFont typeface="Arial"/>
              <a:buChar char="•"/>
            </a:pPr>
            <a:r>
              <a:rPr b="1" i="0" lang="es-PE" sz="1400" u="none" cap="none" strike="noStrike">
                <a:solidFill>
                  <a:srgbClr val="262626"/>
                </a:solidFill>
                <a:latin typeface="Calibri"/>
                <a:ea typeface="Calibri"/>
                <a:cs typeface="Calibri"/>
                <a:sym typeface="Calibri"/>
              </a:rPr>
              <a:t>fixed:</a:t>
            </a:r>
            <a:r>
              <a:rPr b="0" i="0" lang="es-PE" sz="1400" u="none" cap="none" strike="noStrike">
                <a:solidFill>
                  <a:srgbClr val="262626"/>
                </a:solidFill>
                <a:latin typeface="Calibri"/>
                <a:ea typeface="Calibri"/>
                <a:cs typeface="Calibri"/>
                <a:sym typeface="Calibri"/>
              </a:rPr>
              <a:t> el elemento es posicionado en base a la ventana.</a:t>
            </a:r>
            <a:endParaRPr/>
          </a:p>
          <a:p>
            <a:pPr indent="-285750" lvl="1" marL="465750" marR="0" rtl="0" algn="l">
              <a:spcBef>
                <a:spcPts val="0"/>
              </a:spcBef>
              <a:spcAft>
                <a:spcPts val="0"/>
              </a:spcAft>
              <a:buClr>
                <a:schemeClr val="dk1"/>
              </a:buClr>
              <a:buSzPts val="1400"/>
              <a:buFont typeface="Arial"/>
              <a:buChar char="•"/>
            </a:pPr>
            <a:r>
              <a:rPr b="1" i="0" lang="es-PE" sz="1400" u="none" cap="none" strike="noStrike">
                <a:solidFill>
                  <a:srgbClr val="262626"/>
                </a:solidFill>
                <a:latin typeface="Calibri"/>
                <a:ea typeface="Calibri"/>
                <a:cs typeface="Calibri"/>
                <a:sym typeface="Calibri"/>
              </a:rPr>
              <a:t>sticky:</a:t>
            </a:r>
            <a:r>
              <a:rPr b="0" i="0" lang="es-PE" sz="1400" u="none" cap="none" strike="noStrike">
                <a:solidFill>
                  <a:srgbClr val="262626"/>
                </a:solidFill>
                <a:latin typeface="Calibri"/>
                <a:ea typeface="Calibri"/>
                <a:cs typeface="Calibri"/>
                <a:sym typeface="Calibri"/>
              </a:rPr>
              <a:t> el elemento es posicionado en base al ancestro más cercano que se desplace.</a:t>
            </a:r>
            <a:endParaRPr/>
          </a:p>
          <a:p>
            <a:pPr indent="0" lvl="0" marL="0" marR="0" rtl="0" algn="l">
              <a:spcBef>
                <a:spcPts val="0"/>
              </a:spcBef>
              <a:spcAft>
                <a:spcPts val="0"/>
              </a:spcAft>
              <a:buNone/>
            </a:pPr>
            <a:r>
              <a:t/>
            </a:r>
            <a:endParaRPr sz="1600">
              <a:solidFill>
                <a:srgbClr val="262626"/>
              </a:solidFill>
              <a:latin typeface="Calibri"/>
              <a:ea typeface="Calibri"/>
              <a:cs typeface="Calibri"/>
              <a:sym typeface="Calibri"/>
            </a:endParaRPr>
          </a:p>
        </p:txBody>
      </p:sp>
      <p:sp>
        <p:nvSpPr>
          <p:cNvPr id="65" name="Google Shape;65;p5"/>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CSS</a:t>
            </a:r>
            <a:endParaRPr/>
          </a:p>
        </p:txBody>
      </p:sp>
      <p:pic>
        <p:nvPicPr>
          <p:cNvPr descr="CSS TUTORIAL IN BANGLA PART-6: CSS Positions - w3programmers.com Bangla" id="66" name="Google Shape;66;p5"/>
          <p:cNvPicPr preferRelativeResize="0"/>
          <p:nvPr/>
        </p:nvPicPr>
        <p:blipFill rotWithShape="1">
          <a:blip r:embed="rId3">
            <a:alphaModFix/>
          </a:blip>
          <a:srcRect b="0" l="0" r="0" t="35160"/>
          <a:stretch/>
        </p:blipFill>
        <p:spPr>
          <a:xfrm>
            <a:off x="2024909" y="3447150"/>
            <a:ext cx="5094182" cy="1442215"/>
          </a:xfrm>
          <a:prstGeom prst="rect">
            <a:avLst/>
          </a:prstGeom>
          <a:noFill/>
          <a:ln cap="flat" cmpd="sng" w="19050">
            <a:solidFill>
              <a:srgbClr val="276B7D"/>
            </a:solidFill>
            <a:prstDash val="solid"/>
            <a:round/>
            <a:headEnd len="sm" w="sm" type="none"/>
            <a:tailEnd len="sm" w="sm" type="none"/>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0"/>
          <p:cNvSpPr txBox="1"/>
          <p:nvPr/>
        </p:nvSpPr>
        <p:spPr>
          <a:xfrm>
            <a:off x="398994" y="724844"/>
            <a:ext cx="7881937" cy="4560834"/>
          </a:xfrm>
          <a:prstGeom prst="rect">
            <a:avLst/>
          </a:prstGeom>
          <a:noFill/>
          <a:ln>
            <a:noFill/>
          </a:ln>
        </p:spPr>
        <p:txBody>
          <a:bodyPr anchorCtr="0" anchor="t" bIns="91425" lIns="91425" spcFirstLastPara="1" rIns="91425" wrap="square" tIns="91425">
            <a:noAutofit/>
          </a:bodyPr>
          <a:lstStyle/>
          <a:p>
            <a:pPr indent="-342900" lvl="0" marL="3429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Desarrolladores Web. (30 de octubre de 2019). Posicionamiento en CSS. Recuperado de </a:t>
            </a:r>
            <a:r>
              <a:rPr i="1" lang="es-PE" sz="1600" u="sng">
                <a:solidFill>
                  <a:srgbClr val="0070C0"/>
                </a:solidFill>
                <a:latin typeface="Calibri"/>
                <a:ea typeface="Calibri"/>
                <a:cs typeface="Calibri"/>
                <a:sym typeface="Calibri"/>
                <a:hlinkClick r:id="rId3">
                  <a:extLst>
                    <a:ext uri="{A12FA001-AC4F-418D-AE19-62706E023703}">
                      <ahyp:hlinkClr val="tx"/>
                    </a:ext>
                  </a:extLst>
                </a:hlinkClick>
              </a:rPr>
              <a:t>https://desarrolladoresweb.org/css/posicionamiento-en-css</a:t>
            </a:r>
            <a:r>
              <a:rPr i="1" lang="es-PE" sz="1600">
                <a:solidFill>
                  <a:srgbClr val="0070C0"/>
                </a:solidFill>
                <a:latin typeface="Calibri"/>
                <a:ea typeface="Calibri"/>
                <a:cs typeface="Calibri"/>
                <a:sym typeface="Calibri"/>
              </a:rPr>
              <a:t> </a:t>
            </a:r>
            <a:endParaRPr/>
          </a:p>
          <a:p>
            <a:pPr indent="-241300" lvl="0" marL="34290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Manz. (s.f.). La propiedad position. Recuperado de </a:t>
            </a:r>
            <a:r>
              <a:rPr i="1" lang="es-PE" sz="1600" u="sng">
                <a:solidFill>
                  <a:srgbClr val="0070C0"/>
                </a:solidFill>
                <a:latin typeface="Calibri"/>
                <a:ea typeface="Calibri"/>
                <a:cs typeface="Calibri"/>
                <a:sym typeface="Calibri"/>
                <a:hlinkClick r:id="rId4">
                  <a:extLst>
                    <a:ext uri="{A12FA001-AC4F-418D-AE19-62706E023703}">
                      <ahyp:hlinkClr val="tx"/>
                    </a:ext>
                  </a:extLst>
                </a:hlinkClick>
              </a:rPr>
              <a:t>https://lenguajecss.com/css/maquetacion-y-colocacion/posicionamiento-css/</a:t>
            </a:r>
            <a:endParaRPr i="1" sz="1600">
              <a:solidFill>
                <a:srgbClr val="0070C0"/>
              </a:solidFill>
              <a:latin typeface="Calibri"/>
              <a:ea typeface="Calibri"/>
              <a:cs typeface="Calibri"/>
              <a:sym typeface="Calibri"/>
            </a:endParaRPr>
          </a:p>
          <a:p>
            <a:pPr indent="-241300" lvl="0" marL="34290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Manz. (s.f.). Funciones CSS. Recuperado de </a:t>
            </a:r>
            <a:r>
              <a:rPr i="1" lang="es-PE" sz="1600" u="sng">
                <a:solidFill>
                  <a:srgbClr val="0070C0"/>
                </a:solidFill>
                <a:latin typeface="Calibri"/>
                <a:ea typeface="Calibri"/>
                <a:cs typeface="Calibri"/>
                <a:sym typeface="Calibri"/>
                <a:hlinkClick r:id="rId5">
                  <a:extLst>
                    <a:ext uri="{A12FA001-AC4F-418D-AE19-62706E023703}">
                      <ahyp:hlinkClr val="tx"/>
                    </a:ext>
                  </a:extLst>
                </a:hlinkClick>
              </a:rPr>
              <a:t>https://lenguajecss.com/css/modelo-de-cajas/funciones-css/</a:t>
            </a:r>
            <a:endParaRPr i="1" sz="1600">
              <a:solidFill>
                <a:srgbClr val="0070C0"/>
              </a:solidFill>
              <a:latin typeface="Calibri"/>
              <a:ea typeface="Calibri"/>
              <a:cs typeface="Calibri"/>
              <a:sym typeface="Calibri"/>
            </a:endParaRPr>
          </a:p>
          <a:p>
            <a:pPr indent="-241300" lvl="0" marL="34290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MDN Web Docs. (2021). Position. Recuperado de </a:t>
            </a:r>
            <a:r>
              <a:rPr i="1" lang="es-PE" sz="1600" u="sng">
                <a:solidFill>
                  <a:srgbClr val="0070C0"/>
                </a:solidFill>
                <a:latin typeface="Calibri"/>
                <a:ea typeface="Calibri"/>
                <a:cs typeface="Calibri"/>
                <a:sym typeface="Calibri"/>
                <a:hlinkClick r:id="rId6">
                  <a:extLst>
                    <a:ext uri="{A12FA001-AC4F-418D-AE19-62706E023703}">
                      <ahyp:hlinkClr val="tx"/>
                    </a:ext>
                  </a:extLst>
                </a:hlinkClick>
              </a:rPr>
              <a:t>https://developer.mozilla.org/es/docs/Web/CSS/position</a:t>
            </a:r>
            <a:endParaRPr i="1" sz="1600">
              <a:solidFill>
                <a:srgbClr val="0070C0"/>
              </a:solidFill>
              <a:latin typeface="Calibri"/>
              <a:ea typeface="Calibri"/>
              <a:cs typeface="Calibri"/>
              <a:sym typeface="Calibri"/>
            </a:endParaRPr>
          </a:p>
          <a:p>
            <a:pPr indent="-241300" lvl="0" marL="34290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MDN Web Docs. (2021). Z-index. Recuperado de </a:t>
            </a:r>
            <a:r>
              <a:rPr i="1" lang="es-PE" sz="1600" u="sng">
                <a:solidFill>
                  <a:srgbClr val="0070C0"/>
                </a:solidFill>
                <a:latin typeface="Calibri"/>
                <a:ea typeface="Calibri"/>
                <a:cs typeface="Calibri"/>
                <a:sym typeface="Calibri"/>
                <a:hlinkClick r:id="rId7">
                  <a:extLst>
                    <a:ext uri="{A12FA001-AC4F-418D-AE19-62706E023703}">
                      <ahyp:hlinkClr val="tx"/>
                    </a:ext>
                  </a:extLst>
                </a:hlinkClick>
              </a:rPr>
              <a:t>https://developer.mozilla.org/es/docs/Web/CSS/z-index</a:t>
            </a:r>
            <a:endParaRPr i="1" sz="1600">
              <a:solidFill>
                <a:srgbClr val="0070C0"/>
              </a:solidFill>
              <a:latin typeface="Calibri"/>
              <a:ea typeface="Calibri"/>
              <a:cs typeface="Calibri"/>
              <a:sym typeface="Calibri"/>
            </a:endParaRPr>
          </a:p>
          <a:p>
            <a:pPr indent="0" lvl="0" marL="0" marR="0" rtl="0" algn="l">
              <a:spcBef>
                <a:spcPts val="0"/>
              </a:spcBef>
              <a:spcAft>
                <a:spcPts val="0"/>
              </a:spcAft>
              <a:buClr>
                <a:schemeClr val="dk1"/>
              </a:buClr>
              <a:buSzPts val="1500"/>
              <a:buFont typeface="Arial"/>
              <a:buNone/>
            </a:pPr>
            <a:r>
              <a:t/>
            </a:r>
            <a:endParaRPr sz="1500">
              <a:solidFill>
                <a:srgbClr val="006621"/>
              </a:solidFill>
              <a:latin typeface="Calibri"/>
              <a:ea typeface="Calibri"/>
              <a:cs typeface="Calibri"/>
              <a:sym typeface="Calibri"/>
            </a:endParaRPr>
          </a:p>
        </p:txBody>
      </p:sp>
      <p:sp>
        <p:nvSpPr>
          <p:cNvPr id="455" name="Google Shape;455;p50"/>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BIBLIOGRAFÍA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51"/>
          <p:cNvSpPr txBox="1"/>
          <p:nvPr/>
        </p:nvSpPr>
        <p:spPr>
          <a:xfrm>
            <a:off x="398994" y="724844"/>
            <a:ext cx="7881937" cy="4560834"/>
          </a:xfrm>
          <a:prstGeom prst="rect">
            <a:avLst/>
          </a:prstGeom>
          <a:noFill/>
          <a:ln>
            <a:noFill/>
          </a:ln>
        </p:spPr>
        <p:txBody>
          <a:bodyPr anchorCtr="0" anchor="t" bIns="91425" lIns="91425" spcFirstLastPara="1" rIns="91425" wrap="square" tIns="91425">
            <a:noAutofit/>
          </a:bodyPr>
          <a:lstStyle/>
          <a:p>
            <a:pPr indent="-342900" lvl="0" marL="3429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Uniwebsidad. (s.f.). Posicionamiento. Recuperado de </a:t>
            </a:r>
            <a:r>
              <a:rPr i="1" lang="es-PE" sz="1600" u="sng">
                <a:solidFill>
                  <a:srgbClr val="0070C0"/>
                </a:solidFill>
                <a:latin typeface="Calibri"/>
                <a:ea typeface="Calibri"/>
                <a:cs typeface="Calibri"/>
                <a:sym typeface="Calibri"/>
                <a:hlinkClick r:id="rId3">
                  <a:extLst>
                    <a:ext uri="{A12FA001-AC4F-418D-AE19-62706E023703}">
                      <ahyp:hlinkClr val="tx"/>
                    </a:ext>
                  </a:extLst>
                </a:hlinkClick>
              </a:rPr>
              <a:t>https://uniwebsidad.com/libros/css/capitulo-5/posicionamiento</a:t>
            </a:r>
            <a:endParaRPr i="1" sz="1600">
              <a:solidFill>
                <a:srgbClr val="0070C0"/>
              </a:solidFill>
              <a:latin typeface="Calibri"/>
              <a:ea typeface="Calibri"/>
              <a:cs typeface="Calibri"/>
              <a:sym typeface="Calibri"/>
            </a:endParaRPr>
          </a:p>
          <a:p>
            <a:pPr indent="-241300" lvl="0" marL="34290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Sánchez, J. (s.f.). Posicionamiento mediante CSS. Recuperado de </a:t>
            </a:r>
            <a:r>
              <a:rPr i="1" lang="es-PE" sz="1600" u="sng">
                <a:solidFill>
                  <a:srgbClr val="0070C0"/>
                </a:solidFill>
                <a:latin typeface="Calibri"/>
                <a:ea typeface="Calibri"/>
                <a:cs typeface="Calibri"/>
                <a:sym typeface="Calibri"/>
                <a:hlinkClick r:id="rId4">
                  <a:extLst>
                    <a:ext uri="{A12FA001-AC4F-418D-AE19-62706E023703}">
                      <ahyp:hlinkClr val="tx"/>
                    </a:ext>
                  </a:extLst>
                </a:hlinkClick>
              </a:rPr>
              <a:t>https://jorgesanchez.net/manuales/html/posicionamiento-css.html</a:t>
            </a:r>
            <a:endParaRPr i="1" sz="1600">
              <a:solidFill>
                <a:srgbClr val="0070C0"/>
              </a:solidFill>
              <a:latin typeface="Calibri"/>
              <a:ea typeface="Calibri"/>
              <a:cs typeface="Calibri"/>
              <a:sym typeface="Calibri"/>
            </a:endParaRPr>
          </a:p>
          <a:p>
            <a:pPr indent="-241300" lvl="0" marL="34290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Manz. (s.f.). Transiciones CSS. Recuperado de </a:t>
            </a:r>
            <a:r>
              <a:rPr i="1" lang="es-PE" sz="1600" u="sng">
                <a:solidFill>
                  <a:srgbClr val="0070C0"/>
                </a:solidFill>
                <a:latin typeface="Calibri"/>
                <a:ea typeface="Calibri"/>
                <a:cs typeface="Calibri"/>
                <a:sym typeface="Calibri"/>
                <a:hlinkClick r:id="rId5">
                  <a:extLst>
                    <a:ext uri="{A12FA001-AC4F-418D-AE19-62706E023703}">
                      <ahyp:hlinkClr val="tx"/>
                    </a:ext>
                  </a:extLst>
                </a:hlinkClick>
              </a:rPr>
              <a:t>https://lenguajecss.com/css/animaciones/transiciones/</a:t>
            </a:r>
            <a:endParaRPr i="1" sz="1600">
              <a:solidFill>
                <a:srgbClr val="0070C0"/>
              </a:solidFill>
              <a:latin typeface="Calibri"/>
              <a:ea typeface="Calibri"/>
              <a:cs typeface="Calibri"/>
              <a:sym typeface="Calibri"/>
            </a:endParaRPr>
          </a:p>
          <a:p>
            <a:pPr indent="-241300" lvl="0" marL="34290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342900" lvl="0" marL="342900" marR="0" rtl="0" algn="l">
              <a:spcBef>
                <a:spcPts val="32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Manz. (s.f.). Filtros CSS. Recuperado de </a:t>
            </a:r>
            <a:r>
              <a:rPr i="1" lang="es-PE" sz="1600" u="sng">
                <a:solidFill>
                  <a:srgbClr val="0070C0"/>
                </a:solidFill>
                <a:latin typeface="Calibri"/>
                <a:ea typeface="Calibri"/>
                <a:cs typeface="Calibri"/>
                <a:sym typeface="Calibri"/>
                <a:hlinkClick r:id="rId6">
                  <a:extLst>
                    <a:ext uri="{A12FA001-AC4F-418D-AE19-62706E023703}">
                      <ahyp:hlinkClr val="tx"/>
                    </a:ext>
                  </a:extLst>
                </a:hlinkClick>
              </a:rPr>
              <a:t>https://lenguajecss.com/css/efectos/filtros-css/</a:t>
            </a:r>
            <a:endParaRPr i="1" sz="1600">
              <a:solidFill>
                <a:srgbClr val="0070C0"/>
              </a:solidFill>
              <a:latin typeface="Calibri"/>
              <a:ea typeface="Calibri"/>
              <a:cs typeface="Calibri"/>
              <a:sym typeface="Calibri"/>
            </a:endParaRPr>
          </a:p>
          <a:p>
            <a:pPr indent="-241300" lvl="0" marL="342900" marR="0" rtl="0" algn="l">
              <a:spcBef>
                <a:spcPts val="32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342900" lvl="0" marL="342900" marR="0" rtl="0" algn="l">
              <a:spcBef>
                <a:spcPts val="32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Manz. (s.f.). Transformaciones CSS. Recuperado de </a:t>
            </a:r>
            <a:r>
              <a:rPr i="1" lang="es-PE" sz="1600" u="sng">
                <a:solidFill>
                  <a:srgbClr val="0070C0"/>
                </a:solidFill>
                <a:latin typeface="Calibri"/>
                <a:ea typeface="Calibri"/>
                <a:cs typeface="Calibri"/>
                <a:sym typeface="Calibri"/>
                <a:hlinkClick r:id="rId7">
                  <a:extLst>
                    <a:ext uri="{A12FA001-AC4F-418D-AE19-62706E023703}">
                      <ahyp:hlinkClr val="tx"/>
                    </a:ext>
                  </a:extLst>
                </a:hlinkClick>
              </a:rPr>
              <a:t>https://lenguajecss.com/css/animaciones/transformaciones/</a:t>
            </a:r>
            <a:endParaRPr i="1" sz="1600">
              <a:solidFill>
                <a:srgbClr val="0070C0"/>
              </a:solidFill>
              <a:latin typeface="Calibri"/>
              <a:ea typeface="Calibri"/>
              <a:cs typeface="Calibri"/>
              <a:sym typeface="Calibri"/>
            </a:endParaRPr>
          </a:p>
          <a:p>
            <a:pPr indent="0" lvl="0" marL="0" marR="0" rtl="0" algn="l">
              <a:spcBef>
                <a:spcPts val="0"/>
              </a:spcBef>
              <a:spcAft>
                <a:spcPts val="0"/>
              </a:spcAft>
              <a:buClr>
                <a:schemeClr val="dk1"/>
              </a:buClr>
              <a:buSzPts val="1500"/>
              <a:buFont typeface="Arial"/>
              <a:buNone/>
            </a:pPr>
            <a:r>
              <a:t/>
            </a:r>
            <a:endParaRPr sz="1500">
              <a:solidFill>
                <a:srgbClr val="006621"/>
              </a:solidFill>
              <a:latin typeface="Calibri"/>
              <a:ea typeface="Calibri"/>
              <a:cs typeface="Calibri"/>
              <a:sym typeface="Calibri"/>
            </a:endParaRPr>
          </a:p>
        </p:txBody>
      </p:sp>
      <p:sp>
        <p:nvSpPr>
          <p:cNvPr id="462" name="Google Shape;462;p51"/>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BIBLIOGRAFÍA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6"/>
          <p:cNvSpPr txBox="1"/>
          <p:nvPr/>
        </p:nvSpPr>
        <p:spPr>
          <a:xfrm>
            <a:off x="407875" y="797530"/>
            <a:ext cx="6447398" cy="1969770"/>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LA PROPIEDAD POSITION</a:t>
            </a:r>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Si utilizamos un posicionamiento distinto al estático (</a:t>
            </a:r>
            <a:r>
              <a:rPr i="1" lang="es-PE" sz="1600">
                <a:solidFill>
                  <a:srgbClr val="262626"/>
                </a:solidFill>
                <a:latin typeface="Calibri"/>
                <a:ea typeface="Calibri"/>
                <a:cs typeface="Calibri"/>
                <a:sym typeface="Calibri"/>
              </a:rPr>
              <a:t>static</a:t>
            </a:r>
            <a:r>
              <a:rPr lang="es-PE" sz="1600">
                <a:solidFill>
                  <a:srgbClr val="262626"/>
                </a:solidFill>
                <a:latin typeface="Calibri"/>
                <a:ea typeface="Calibri"/>
                <a:cs typeface="Calibri"/>
                <a:sym typeface="Calibri"/>
              </a:rPr>
              <a:t>), podemos modificar la posición del elemento con las siguiente propiedades.</a:t>
            </a:r>
            <a:endParaRPr/>
          </a:p>
          <a:p>
            <a:pPr indent="-184150" lvl="0" marL="297475"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top: </a:t>
            </a:r>
            <a:r>
              <a:rPr b="0" i="0" lang="es-PE" sz="1600" u="none" cap="none" strike="noStrike">
                <a:solidFill>
                  <a:srgbClr val="262626"/>
                </a:solidFill>
                <a:latin typeface="Calibri"/>
                <a:ea typeface="Calibri"/>
                <a:cs typeface="Calibri"/>
                <a:sym typeface="Calibri"/>
              </a:rPr>
              <a:t>posiciona el elemento una distancia desde la parte superior.</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bottom: </a:t>
            </a:r>
            <a:r>
              <a:rPr b="0" i="0" lang="es-PE" sz="1600" u="none" cap="none" strike="noStrike">
                <a:solidFill>
                  <a:srgbClr val="262626"/>
                </a:solidFill>
                <a:latin typeface="Calibri"/>
                <a:ea typeface="Calibri"/>
                <a:cs typeface="Calibri"/>
                <a:sym typeface="Calibri"/>
              </a:rPr>
              <a:t>posiciona el elemento una distancia desde la parte inferior.</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left:</a:t>
            </a:r>
            <a:r>
              <a:rPr b="0" i="0" lang="es-PE" sz="1600" u="none" cap="none" strike="noStrike">
                <a:solidFill>
                  <a:srgbClr val="262626"/>
                </a:solidFill>
                <a:latin typeface="Calibri"/>
                <a:ea typeface="Calibri"/>
                <a:cs typeface="Calibri"/>
                <a:sym typeface="Calibri"/>
              </a:rPr>
              <a:t> posiciona el elemento una distancia desde la parte izquierda.</a:t>
            </a:r>
            <a:endParaRPr/>
          </a:p>
          <a:p>
            <a:pPr indent="-285750" lvl="1" marL="754675" marR="0" rtl="0" algn="l">
              <a:spcBef>
                <a:spcPts val="0"/>
              </a:spcBef>
              <a:spcAft>
                <a:spcPts val="0"/>
              </a:spcAft>
              <a:buClr>
                <a:schemeClr val="dk1"/>
              </a:buClr>
              <a:buSzPts val="1600"/>
              <a:buFont typeface="Arial"/>
              <a:buChar char="•"/>
            </a:pPr>
            <a:r>
              <a:rPr b="1" i="0" lang="es-PE" sz="1600" u="none" cap="none" strike="noStrike">
                <a:solidFill>
                  <a:srgbClr val="262626"/>
                </a:solidFill>
                <a:latin typeface="Calibri"/>
                <a:ea typeface="Calibri"/>
                <a:cs typeface="Calibri"/>
                <a:sym typeface="Calibri"/>
              </a:rPr>
              <a:t>right:</a:t>
            </a:r>
            <a:r>
              <a:rPr b="0" i="0" lang="es-PE" sz="1600" u="none" cap="none" strike="noStrike">
                <a:solidFill>
                  <a:srgbClr val="262626"/>
                </a:solidFill>
                <a:latin typeface="Calibri"/>
                <a:ea typeface="Calibri"/>
                <a:cs typeface="Calibri"/>
                <a:sym typeface="Calibri"/>
              </a:rPr>
              <a:t> posiciona el elemento una distancia desde la parte derecha.</a:t>
            </a:r>
            <a:endParaRPr/>
          </a:p>
        </p:txBody>
      </p:sp>
      <p:sp>
        <p:nvSpPr>
          <p:cNvPr id="73" name="Google Shape;73;p6"/>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CSS</a:t>
            </a:r>
            <a:endParaRPr sz="1700">
              <a:solidFill>
                <a:srgbClr val="438AD7"/>
              </a:solidFill>
              <a:latin typeface="Calibri"/>
              <a:ea typeface="Calibri"/>
              <a:cs typeface="Calibri"/>
              <a:sym typeface="Calibri"/>
            </a:endParaRPr>
          </a:p>
        </p:txBody>
      </p:sp>
      <p:pic>
        <p:nvPicPr>
          <p:cNvPr descr="Significado de las propiedades top, bottom, left, right de css" id="74" name="Google Shape;74;p6"/>
          <p:cNvPicPr preferRelativeResize="0"/>
          <p:nvPr/>
        </p:nvPicPr>
        <p:blipFill rotWithShape="1">
          <a:blip r:embed="rId3">
            <a:alphaModFix/>
          </a:blip>
          <a:srcRect b="13384" l="0" r="0" t="12662"/>
          <a:stretch/>
        </p:blipFill>
        <p:spPr>
          <a:xfrm>
            <a:off x="2575466" y="3050795"/>
            <a:ext cx="3993068" cy="1969770"/>
          </a:xfrm>
          <a:prstGeom prst="rect">
            <a:avLst/>
          </a:prstGeom>
          <a:noFill/>
          <a:ln cap="flat" cmpd="sng" w="19050">
            <a:solidFill>
              <a:srgbClr val="276B7D"/>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7"/>
          <p:cNvSpPr txBox="1"/>
          <p:nvPr/>
        </p:nvSpPr>
        <p:spPr>
          <a:xfrm>
            <a:off x="659381" y="696471"/>
            <a:ext cx="6827891" cy="73866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NUESTRO SITIO WEB</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Se trabajará con el ejemplo de sitio web similar al usado en la sesión anterior.</a:t>
            </a:r>
            <a:endParaRPr/>
          </a:p>
        </p:txBody>
      </p:sp>
      <p:sp>
        <p:nvSpPr>
          <p:cNvPr id="81" name="Google Shape;81;p7"/>
          <p:cNvSpPr/>
          <p:nvPr/>
        </p:nvSpPr>
        <p:spPr>
          <a:xfrm>
            <a:off x="228648" y="183453"/>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STICKY</a:t>
            </a:r>
            <a:endParaRPr sz="1700">
              <a:solidFill>
                <a:srgbClr val="438AD7"/>
              </a:solidFill>
              <a:latin typeface="Calibri"/>
              <a:ea typeface="Calibri"/>
              <a:cs typeface="Calibri"/>
              <a:sym typeface="Calibri"/>
            </a:endParaRPr>
          </a:p>
        </p:txBody>
      </p:sp>
      <p:sp>
        <p:nvSpPr>
          <p:cNvPr id="82" name="Google Shape;82;p7"/>
          <p:cNvSpPr/>
          <p:nvPr/>
        </p:nvSpPr>
        <p:spPr>
          <a:xfrm>
            <a:off x="1056819" y="1594210"/>
            <a:ext cx="7072255" cy="3403919"/>
          </a:xfrm>
          <a:prstGeom prst="roundRect">
            <a:avLst>
              <a:gd fmla="val 3871" name="adj"/>
            </a:avLst>
          </a:prstGeom>
          <a:solidFill>
            <a:schemeClr val="lt1"/>
          </a:solidFill>
          <a:ln cap="flat" cmpd="sng" w="9525">
            <a:solidFill>
              <a:srgbClr val="276B7D"/>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83" name="Google Shape;83;p7"/>
          <p:cNvPicPr preferRelativeResize="0"/>
          <p:nvPr/>
        </p:nvPicPr>
        <p:blipFill rotWithShape="1">
          <a:blip r:embed="rId3">
            <a:alphaModFix/>
          </a:blip>
          <a:srcRect b="5436" l="1495" r="0" t="3878"/>
          <a:stretch/>
        </p:blipFill>
        <p:spPr>
          <a:xfrm>
            <a:off x="1279402" y="1793289"/>
            <a:ext cx="6747258" cy="303344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8"/>
          <p:cNvSpPr/>
          <p:nvPr/>
        </p:nvSpPr>
        <p:spPr>
          <a:xfrm>
            <a:off x="228648" y="183453"/>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STICKY</a:t>
            </a:r>
            <a:endParaRPr sz="1700">
              <a:solidFill>
                <a:srgbClr val="438AD7"/>
              </a:solidFill>
              <a:latin typeface="Calibri"/>
              <a:ea typeface="Calibri"/>
              <a:cs typeface="Calibri"/>
              <a:sym typeface="Calibri"/>
            </a:endParaRPr>
          </a:p>
        </p:txBody>
      </p:sp>
      <p:sp>
        <p:nvSpPr>
          <p:cNvPr id="90" name="Google Shape;90;p8"/>
          <p:cNvSpPr/>
          <p:nvPr/>
        </p:nvSpPr>
        <p:spPr>
          <a:xfrm>
            <a:off x="624840" y="808497"/>
            <a:ext cx="7899366" cy="4329243"/>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s-PE" sz="1800">
                <a:latin typeface="Calibri"/>
                <a:ea typeface="Calibri"/>
                <a:cs typeface="Calibri"/>
                <a:sym typeface="Calibri"/>
              </a:rPr>
              <a:t>≈¬¬¬ççç</a:t>
            </a:r>
            <a:endParaRPr/>
          </a:p>
        </p:txBody>
      </p:sp>
      <p:sp>
        <p:nvSpPr>
          <p:cNvPr id="91" name="Google Shape;91;p8"/>
          <p:cNvSpPr txBox="1"/>
          <p:nvPr/>
        </p:nvSpPr>
        <p:spPr>
          <a:xfrm>
            <a:off x="713740" y="872341"/>
            <a:ext cx="7716520" cy="4185761"/>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div</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id</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"contenedor"</a:t>
            </a:r>
            <a:r>
              <a:rPr b="0" lang="es-PE" sz="1400">
                <a:solidFill>
                  <a:srgbClr val="808080"/>
                </a:solidFill>
                <a:latin typeface="Consolas"/>
                <a:ea typeface="Consolas"/>
                <a:cs typeface="Consolas"/>
                <a:sym typeface="Consolas"/>
              </a:rPr>
              <a:t>&gt;</a:t>
            </a:r>
            <a:endParaRPr/>
          </a:p>
          <a:p>
            <a:pPr indent="0" lvl="0" marL="0" marR="0" rtl="0" algn="l">
              <a:spcBef>
                <a:spcPts val="0"/>
              </a:spcBef>
              <a:spcAft>
                <a:spcPts val="0"/>
              </a:spcAft>
              <a:buNone/>
            </a:pPr>
            <a:r>
              <a:rPr b="0" lang="es-PE" sz="1400">
                <a:solidFill>
                  <a:srgbClr val="808080"/>
                </a:solidFill>
                <a:latin typeface="Consolas"/>
                <a:ea typeface="Consolas"/>
                <a:cs typeface="Consolas"/>
                <a:sym typeface="Consolas"/>
              </a:rPr>
              <a:t> &lt;</a:t>
            </a:r>
            <a:r>
              <a:rPr b="0" lang="es-PE" sz="1400">
                <a:solidFill>
                  <a:srgbClr val="569CD6"/>
                </a:solidFill>
                <a:latin typeface="Consolas"/>
                <a:ea typeface="Consolas"/>
                <a:cs typeface="Consolas"/>
                <a:sym typeface="Consolas"/>
              </a:rPr>
              <a:t>div</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id</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"cabecera"</a:t>
            </a:r>
            <a:r>
              <a:rPr b="0" lang="es-PE" sz="1400">
                <a:solidFill>
                  <a:srgbClr val="808080"/>
                </a:solidFill>
                <a:latin typeface="Consolas"/>
                <a:ea typeface="Consolas"/>
                <a:cs typeface="Consolas"/>
                <a:sym typeface="Consolas"/>
              </a:rPr>
              <a:t>&gt;</a:t>
            </a:r>
            <a:endParaRPr/>
          </a:p>
          <a:p>
            <a:pPr indent="0" lvl="0" marL="0" marR="0" rtl="0" algn="l">
              <a:spcBef>
                <a:spcPts val="0"/>
              </a:spcBef>
              <a:spcAft>
                <a:spcPts val="0"/>
              </a:spcAft>
              <a:buNone/>
            </a:pPr>
            <a:r>
              <a:rPr b="0" lang="es-PE" sz="1400">
                <a:solidFill>
                  <a:srgbClr val="808080"/>
                </a:solidFill>
                <a:latin typeface="Consolas"/>
                <a:ea typeface="Consolas"/>
                <a:cs typeface="Consolas"/>
                <a:sym typeface="Consolas"/>
              </a:rPr>
              <a:t>  &lt;</a:t>
            </a:r>
            <a:r>
              <a:rPr b="0" lang="es-PE" sz="1400">
                <a:solidFill>
                  <a:srgbClr val="569CD6"/>
                </a:solidFill>
                <a:latin typeface="Consolas"/>
                <a:ea typeface="Consolas"/>
                <a:cs typeface="Consolas"/>
                <a:sym typeface="Consolas"/>
              </a:rPr>
              <a:t>div</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id</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a:t>
            </a:r>
            <a:r>
              <a:rPr lang="es-PE" sz="1400">
                <a:solidFill>
                  <a:srgbClr val="CE9178"/>
                </a:solidFill>
                <a:latin typeface="Consolas"/>
                <a:ea typeface="Consolas"/>
                <a:cs typeface="Consolas"/>
                <a:sym typeface="Consolas"/>
              </a:rPr>
              <a:t>titulo</a:t>
            </a:r>
            <a:r>
              <a:rPr b="0" lang="es-PE" sz="1400">
                <a:solidFill>
                  <a:srgbClr val="CE9178"/>
                </a:solidFill>
                <a:latin typeface="Consolas"/>
                <a:ea typeface="Consolas"/>
                <a:cs typeface="Consolas"/>
                <a:sym typeface="Consolas"/>
              </a:rPr>
              <a:t>"</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h1</a:t>
            </a:r>
            <a:r>
              <a:rPr b="0" lang="es-PE" sz="1400">
                <a:solidFill>
                  <a:srgbClr val="808080"/>
                </a:solidFill>
                <a:latin typeface="Consolas"/>
                <a:ea typeface="Consolas"/>
                <a:cs typeface="Consolas"/>
                <a:sym typeface="Consolas"/>
              </a:rPr>
              <a:t>&gt;</a:t>
            </a:r>
            <a:r>
              <a:rPr b="0" lang="es-PE" sz="1400">
                <a:solidFill>
                  <a:srgbClr val="D4D4D4"/>
                </a:solidFill>
                <a:latin typeface="Consolas"/>
                <a:ea typeface="Consolas"/>
                <a:cs typeface="Consolas"/>
                <a:sym typeface="Consolas"/>
              </a:rPr>
              <a:t>Star Wars</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h1</a:t>
            </a:r>
            <a:r>
              <a:rPr b="0" lang="es-PE" sz="1400">
                <a:solidFill>
                  <a:srgbClr val="808080"/>
                </a:solidFill>
                <a:latin typeface="Consolas"/>
                <a:ea typeface="Consolas"/>
                <a:cs typeface="Consolas"/>
                <a:sym typeface="Consolas"/>
              </a:rPr>
              <a:t>&gt;&lt;</a:t>
            </a:r>
            <a:r>
              <a:rPr lang="es-PE" sz="1400">
                <a:solidFill>
                  <a:srgbClr val="569CD6"/>
                </a:solidFill>
                <a:latin typeface="Consolas"/>
                <a:ea typeface="Consolas"/>
                <a:cs typeface="Consolas"/>
                <a:sym typeface="Consolas"/>
              </a:rPr>
              <a:t>h2</a:t>
            </a:r>
            <a:r>
              <a:rPr b="0" lang="es-PE" sz="1400">
                <a:solidFill>
                  <a:srgbClr val="808080"/>
                </a:solidFill>
                <a:latin typeface="Consolas"/>
                <a:ea typeface="Consolas"/>
                <a:cs typeface="Consolas"/>
                <a:sym typeface="Consolas"/>
              </a:rPr>
              <a:t>&gt;</a:t>
            </a:r>
            <a:r>
              <a:rPr b="0" lang="es-PE" sz="1400">
                <a:solidFill>
                  <a:srgbClr val="D4D4D4"/>
                </a:solidFill>
                <a:latin typeface="Consolas"/>
                <a:ea typeface="Consolas"/>
                <a:cs typeface="Consolas"/>
                <a:sym typeface="Consolas"/>
              </a:rPr>
              <a:t>Películas</a:t>
            </a:r>
            <a:r>
              <a:rPr b="0" lang="es-PE" sz="1400">
                <a:solidFill>
                  <a:srgbClr val="808080"/>
                </a:solidFill>
                <a:latin typeface="Consolas"/>
                <a:ea typeface="Consolas"/>
                <a:cs typeface="Consolas"/>
                <a:sym typeface="Consolas"/>
              </a:rPr>
              <a:t>&lt;/</a:t>
            </a:r>
            <a:r>
              <a:rPr lang="es-PE" sz="1400">
                <a:solidFill>
                  <a:srgbClr val="569CD6"/>
                </a:solidFill>
                <a:latin typeface="Consolas"/>
                <a:ea typeface="Consolas"/>
                <a:cs typeface="Consolas"/>
                <a:sym typeface="Consolas"/>
              </a:rPr>
              <a:t>h2</a:t>
            </a:r>
            <a:r>
              <a:rPr b="0" lang="es-PE" sz="1400">
                <a:solidFill>
                  <a:srgbClr val="808080"/>
                </a:solidFill>
                <a:latin typeface="Consolas"/>
                <a:ea typeface="Consolas"/>
                <a:cs typeface="Consolas"/>
                <a:sym typeface="Consolas"/>
              </a:rPr>
              <a:t>&gt;&lt;/</a:t>
            </a:r>
            <a:r>
              <a:rPr b="0" lang="es-PE" sz="1400">
                <a:solidFill>
                  <a:srgbClr val="569CD6"/>
                </a:solidFill>
                <a:latin typeface="Consolas"/>
                <a:ea typeface="Consolas"/>
                <a:cs typeface="Consolas"/>
                <a:sym typeface="Consolas"/>
              </a:rPr>
              <a:t>div</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div</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id</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"menu"</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ul</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li</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a</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href</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a:t>
            </a:r>
            <a:r>
              <a:rPr b="0" lang="es-PE" sz="1400">
                <a:solidFill>
                  <a:srgbClr val="808080"/>
                </a:solidFill>
                <a:latin typeface="Consolas"/>
                <a:ea typeface="Consolas"/>
                <a:cs typeface="Consolas"/>
                <a:sym typeface="Consolas"/>
              </a:rPr>
              <a:t>&gt;&lt;</a:t>
            </a:r>
            <a:r>
              <a:rPr b="0" lang="es-PE" sz="1400">
                <a:solidFill>
                  <a:srgbClr val="569CD6"/>
                </a:solidFill>
                <a:latin typeface="Consolas"/>
                <a:ea typeface="Consolas"/>
                <a:cs typeface="Consolas"/>
                <a:sym typeface="Consolas"/>
              </a:rPr>
              <a:t>i</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class</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"fas fa-film"</a:t>
            </a:r>
            <a:r>
              <a:rPr b="0" lang="es-PE" sz="1400">
                <a:solidFill>
                  <a:srgbClr val="808080"/>
                </a:solidFill>
                <a:latin typeface="Consolas"/>
                <a:ea typeface="Consolas"/>
                <a:cs typeface="Consolas"/>
                <a:sym typeface="Consolas"/>
              </a:rPr>
              <a:t>&gt;&lt;/</a:t>
            </a:r>
            <a:r>
              <a:rPr b="0" lang="es-PE" sz="1400">
                <a:solidFill>
                  <a:srgbClr val="569CD6"/>
                </a:solidFill>
                <a:latin typeface="Consolas"/>
                <a:ea typeface="Consolas"/>
                <a:cs typeface="Consolas"/>
                <a:sym typeface="Consolas"/>
              </a:rPr>
              <a:t>i</a:t>
            </a:r>
            <a:r>
              <a:rPr b="0" lang="es-PE" sz="1400">
                <a:solidFill>
                  <a:srgbClr val="808080"/>
                </a:solidFill>
                <a:latin typeface="Consolas"/>
                <a:ea typeface="Consolas"/>
                <a:cs typeface="Consolas"/>
                <a:sym typeface="Consolas"/>
              </a:rPr>
              <a:t>&gt;</a:t>
            </a:r>
            <a:r>
              <a:rPr b="0" lang="es-PE" sz="1400">
                <a:solidFill>
                  <a:srgbClr val="D4D4D4"/>
                </a:solidFill>
                <a:latin typeface="Consolas"/>
                <a:ea typeface="Consolas"/>
                <a:cs typeface="Consolas"/>
                <a:sym typeface="Consolas"/>
              </a:rPr>
              <a:t> Películas</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a</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li</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li</a:t>
            </a:r>
            <a:r>
              <a:rPr b="0" lang="es-PE" sz="1400">
                <a:solidFill>
                  <a:srgbClr val="808080"/>
                </a:solidFill>
                <a:latin typeface="Consolas"/>
                <a:ea typeface="Consolas"/>
                <a:cs typeface="Consolas"/>
                <a:sym typeface="Consolas"/>
              </a:rPr>
              <a:t>&gt;</a:t>
            </a:r>
            <a:endParaRPr/>
          </a:p>
          <a:p>
            <a:pPr indent="0" lvl="0" marL="0" marR="0" rtl="0" algn="l">
              <a:spcBef>
                <a:spcPts val="0"/>
              </a:spcBef>
              <a:spcAft>
                <a:spcPts val="0"/>
              </a:spcAft>
              <a:buNone/>
            </a:pPr>
            <a:r>
              <a:rPr b="0" lang="es-PE" sz="1400">
                <a:solidFill>
                  <a:srgbClr val="808080"/>
                </a:solidFill>
                <a:latin typeface="Consolas"/>
                <a:ea typeface="Consolas"/>
                <a:cs typeface="Consolas"/>
                <a:sym typeface="Consolas"/>
              </a:rPr>
              <a:t>           &lt;</a:t>
            </a:r>
            <a:r>
              <a:rPr b="0" lang="es-PE" sz="1400">
                <a:solidFill>
                  <a:srgbClr val="569CD6"/>
                </a:solidFill>
                <a:latin typeface="Consolas"/>
                <a:ea typeface="Consolas"/>
                <a:cs typeface="Consolas"/>
                <a:sym typeface="Consolas"/>
              </a:rPr>
              <a:t>a</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href</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a:t>
            </a:r>
            <a:r>
              <a:rPr b="0" lang="es-PE" sz="1400">
                <a:solidFill>
                  <a:srgbClr val="808080"/>
                </a:solidFill>
                <a:latin typeface="Consolas"/>
                <a:ea typeface="Consolas"/>
                <a:cs typeface="Consolas"/>
                <a:sym typeface="Consolas"/>
              </a:rPr>
              <a:t>&gt;&lt;</a:t>
            </a:r>
            <a:r>
              <a:rPr b="0" lang="es-PE" sz="1400">
                <a:solidFill>
                  <a:srgbClr val="569CD6"/>
                </a:solidFill>
                <a:latin typeface="Consolas"/>
                <a:ea typeface="Consolas"/>
                <a:cs typeface="Consolas"/>
                <a:sym typeface="Consolas"/>
              </a:rPr>
              <a:t>i</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class</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"fas fa-tv"</a:t>
            </a:r>
            <a:r>
              <a:rPr b="0" lang="es-PE" sz="1400">
                <a:solidFill>
                  <a:srgbClr val="808080"/>
                </a:solidFill>
                <a:latin typeface="Consolas"/>
                <a:ea typeface="Consolas"/>
                <a:cs typeface="Consolas"/>
                <a:sym typeface="Consolas"/>
              </a:rPr>
              <a:t>&gt;&lt;/</a:t>
            </a:r>
            <a:r>
              <a:rPr b="0" lang="es-PE" sz="1400">
                <a:solidFill>
                  <a:srgbClr val="569CD6"/>
                </a:solidFill>
                <a:latin typeface="Consolas"/>
                <a:ea typeface="Consolas"/>
                <a:cs typeface="Consolas"/>
                <a:sym typeface="Consolas"/>
              </a:rPr>
              <a:t>i</a:t>
            </a:r>
            <a:r>
              <a:rPr b="0" lang="es-PE" sz="1400">
                <a:solidFill>
                  <a:srgbClr val="808080"/>
                </a:solidFill>
                <a:latin typeface="Consolas"/>
                <a:ea typeface="Consolas"/>
                <a:cs typeface="Consolas"/>
                <a:sym typeface="Consolas"/>
              </a:rPr>
              <a:t>&gt;</a:t>
            </a:r>
            <a:r>
              <a:rPr b="0" lang="es-PE" sz="1400">
                <a:solidFill>
                  <a:srgbClr val="D4D4D4"/>
                </a:solidFill>
                <a:latin typeface="Consolas"/>
                <a:ea typeface="Consolas"/>
                <a:cs typeface="Consolas"/>
                <a:sym typeface="Consolas"/>
              </a:rPr>
              <a:t> Series</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a</a:t>
            </a:r>
            <a:r>
              <a:rPr b="0" lang="es-PE" sz="1400">
                <a:solidFill>
                  <a:srgbClr val="808080"/>
                </a:solidFill>
                <a:latin typeface="Consolas"/>
                <a:ea typeface="Consolas"/>
                <a:cs typeface="Consolas"/>
                <a:sym typeface="Consolas"/>
              </a:rPr>
              <a:t>&gt;</a:t>
            </a:r>
            <a:endParaRPr/>
          </a:p>
          <a:p>
            <a:pPr indent="0" lvl="0" marL="0" marR="0" rtl="0" algn="l">
              <a:spcBef>
                <a:spcPts val="0"/>
              </a:spcBef>
              <a:spcAft>
                <a:spcPts val="0"/>
              </a:spcAft>
              <a:buNone/>
            </a:pPr>
            <a:r>
              <a:rPr b="0" lang="es-PE" sz="1400">
                <a:solidFill>
                  <a:srgbClr val="808080"/>
                </a:solidFill>
                <a:latin typeface="Consolas"/>
                <a:ea typeface="Consolas"/>
                <a:cs typeface="Consolas"/>
                <a:sym typeface="Consolas"/>
              </a:rPr>
              <a:t>          &lt;/</a:t>
            </a:r>
            <a:r>
              <a:rPr b="0" lang="es-PE" sz="1400">
                <a:solidFill>
                  <a:srgbClr val="569CD6"/>
                </a:solidFill>
                <a:latin typeface="Consolas"/>
                <a:ea typeface="Consolas"/>
                <a:cs typeface="Consolas"/>
                <a:sym typeface="Consolas"/>
              </a:rPr>
              <a:t>li</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li</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a</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href</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a:t>
            </a:r>
            <a:r>
              <a:rPr b="0" lang="es-PE" sz="1400">
                <a:solidFill>
                  <a:srgbClr val="808080"/>
                </a:solidFill>
                <a:latin typeface="Consolas"/>
                <a:ea typeface="Consolas"/>
                <a:cs typeface="Consolas"/>
                <a:sym typeface="Consolas"/>
              </a:rPr>
              <a:t>&gt;&lt;</a:t>
            </a:r>
            <a:r>
              <a:rPr b="0" lang="es-PE" sz="1400">
                <a:solidFill>
                  <a:srgbClr val="569CD6"/>
                </a:solidFill>
                <a:latin typeface="Consolas"/>
                <a:ea typeface="Consolas"/>
                <a:cs typeface="Consolas"/>
                <a:sym typeface="Consolas"/>
              </a:rPr>
              <a:t>i</a:t>
            </a:r>
            <a:r>
              <a:rPr b="0" lang="es-PE" sz="1400">
                <a:solidFill>
                  <a:srgbClr val="D4D4D4"/>
                </a:solidFill>
                <a:latin typeface="Consolas"/>
                <a:ea typeface="Consolas"/>
                <a:cs typeface="Consolas"/>
                <a:sym typeface="Consolas"/>
              </a:rPr>
              <a:t> </a:t>
            </a:r>
            <a:r>
              <a:rPr b="0" lang="es-PE" sz="1400">
                <a:solidFill>
                  <a:srgbClr val="9CDCFE"/>
                </a:solidFill>
                <a:latin typeface="Consolas"/>
                <a:ea typeface="Consolas"/>
                <a:cs typeface="Consolas"/>
                <a:sym typeface="Consolas"/>
              </a:rPr>
              <a:t>class</a:t>
            </a:r>
            <a:r>
              <a:rPr b="0" lang="es-PE" sz="1400">
                <a:solidFill>
                  <a:srgbClr val="D4D4D4"/>
                </a:solidFill>
                <a:latin typeface="Consolas"/>
                <a:ea typeface="Consolas"/>
                <a:cs typeface="Consolas"/>
                <a:sym typeface="Consolas"/>
              </a:rPr>
              <a:t>=</a:t>
            </a:r>
            <a:r>
              <a:rPr b="0" lang="es-PE" sz="1400">
                <a:solidFill>
                  <a:srgbClr val="CE9178"/>
                </a:solidFill>
                <a:latin typeface="Consolas"/>
                <a:ea typeface="Consolas"/>
                <a:cs typeface="Consolas"/>
                <a:sym typeface="Consolas"/>
              </a:rPr>
              <a:t>"fab fa-jedi-order"</a:t>
            </a:r>
            <a:r>
              <a:rPr b="0" lang="es-PE" sz="1400">
                <a:solidFill>
                  <a:srgbClr val="808080"/>
                </a:solidFill>
                <a:latin typeface="Consolas"/>
                <a:ea typeface="Consolas"/>
                <a:cs typeface="Consolas"/>
                <a:sym typeface="Consolas"/>
              </a:rPr>
              <a:t>&gt;&lt;/</a:t>
            </a:r>
            <a:r>
              <a:rPr b="0" lang="es-PE" sz="1400">
                <a:solidFill>
                  <a:srgbClr val="569CD6"/>
                </a:solidFill>
                <a:latin typeface="Consolas"/>
                <a:ea typeface="Consolas"/>
                <a:cs typeface="Consolas"/>
                <a:sym typeface="Consolas"/>
              </a:rPr>
              <a:t>i</a:t>
            </a:r>
            <a:r>
              <a:rPr b="0" lang="es-PE" sz="1400">
                <a:solidFill>
                  <a:srgbClr val="808080"/>
                </a:solidFill>
                <a:latin typeface="Consolas"/>
                <a:ea typeface="Consolas"/>
                <a:cs typeface="Consolas"/>
                <a:sym typeface="Consolas"/>
              </a:rPr>
              <a:t>&gt;</a:t>
            </a:r>
            <a:r>
              <a:rPr b="0" lang="es-PE" sz="1400">
                <a:solidFill>
                  <a:srgbClr val="D4D4D4"/>
                </a:solidFill>
                <a:latin typeface="Consolas"/>
                <a:ea typeface="Consolas"/>
                <a:cs typeface="Consolas"/>
                <a:sym typeface="Consolas"/>
              </a:rPr>
              <a:t> Sitio Oficial</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a</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li</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ul</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D4D4D4"/>
                </a:solidFill>
                <a:latin typeface="Consolas"/>
                <a:ea typeface="Consolas"/>
                <a:cs typeface="Consolas"/>
                <a:sym typeface="Consolas"/>
              </a:rPr>
              <a:t>    </a:t>
            </a: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div</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div</a:t>
            </a:r>
            <a:r>
              <a:rPr b="0" lang="es-PE" sz="1400">
                <a:solidFill>
                  <a:srgbClr val="808080"/>
                </a:solidFill>
                <a:latin typeface="Consolas"/>
                <a:ea typeface="Consolas"/>
                <a:cs typeface="Consolas"/>
                <a:sym typeface="Consolas"/>
              </a:rPr>
              <a:t>&gt;</a:t>
            </a:r>
            <a:endParaRPr/>
          </a:p>
          <a:p>
            <a:pPr indent="0" lvl="0" marL="0" marR="0" rtl="0" algn="l">
              <a:spcBef>
                <a:spcPts val="0"/>
              </a:spcBef>
              <a:spcAft>
                <a:spcPts val="0"/>
              </a:spcAft>
              <a:buNone/>
            </a:pPr>
            <a:r>
              <a:rPr b="0" lang="es-PE" sz="1400">
                <a:solidFill>
                  <a:srgbClr val="808080"/>
                </a:solidFill>
                <a:latin typeface="Consolas"/>
                <a:ea typeface="Consolas"/>
                <a:cs typeface="Consolas"/>
                <a:sym typeface="Consolas"/>
              </a:rPr>
              <a:t>&lt;/</a:t>
            </a:r>
            <a:r>
              <a:rPr b="0" lang="es-PE" sz="1400">
                <a:solidFill>
                  <a:srgbClr val="569CD6"/>
                </a:solidFill>
                <a:latin typeface="Consolas"/>
                <a:ea typeface="Consolas"/>
                <a:cs typeface="Consolas"/>
                <a:sym typeface="Consolas"/>
              </a:rPr>
              <a:t>div</a:t>
            </a:r>
            <a:r>
              <a:rPr b="0" lang="es-PE" sz="1400">
                <a:solidFill>
                  <a:srgbClr val="808080"/>
                </a:solidFill>
                <a:latin typeface="Consolas"/>
                <a:ea typeface="Consolas"/>
                <a:cs typeface="Consolas"/>
                <a:sym typeface="Consolas"/>
              </a:rPr>
              <a:t>&gt;</a:t>
            </a:r>
            <a:endParaRPr b="0" sz="1400">
              <a:solidFill>
                <a:srgbClr val="D4D4D4"/>
              </a:solidFill>
              <a:latin typeface="Consolas"/>
              <a:ea typeface="Consolas"/>
              <a:cs typeface="Consolas"/>
              <a:sym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9"/>
          <p:cNvSpPr/>
          <p:nvPr/>
        </p:nvSpPr>
        <p:spPr>
          <a:xfrm>
            <a:off x="4610984" y="1368706"/>
            <a:ext cx="3992587" cy="2827076"/>
          </a:xfrm>
          <a:prstGeom prst="rect">
            <a:avLst/>
          </a:prstGeom>
          <a:solidFill>
            <a:schemeClr val="lt1"/>
          </a:solidFill>
          <a:ln cap="flat" cmpd="sng" w="19050">
            <a:solidFill>
              <a:srgbClr val="276B7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98" name="Google Shape;98;p9"/>
          <p:cNvSpPr txBox="1"/>
          <p:nvPr/>
        </p:nvSpPr>
        <p:spPr>
          <a:xfrm>
            <a:off x="721667" y="1368706"/>
            <a:ext cx="3448475" cy="2462213"/>
          </a:xfrm>
          <a:prstGeom prst="rect">
            <a:avLst/>
          </a:prstGeom>
          <a:noFill/>
          <a:ln>
            <a:noFill/>
          </a:ln>
        </p:spPr>
        <p:txBody>
          <a:bodyPr anchorCtr="0" anchor="t" bIns="0" lIns="0" spcFirstLastPara="1" rIns="0" wrap="square" tIns="0">
            <a:spAutoFit/>
          </a:bodyPr>
          <a:lstStyle/>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El posicionamiento </a:t>
            </a:r>
            <a:r>
              <a:rPr b="1" lang="es-PE" sz="1600">
                <a:solidFill>
                  <a:srgbClr val="262626"/>
                </a:solidFill>
                <a:latin typeface="Calibri"/>
                <a:ea typeface="Calibri"/>
                <a:cs typeface="Calibri"/>
                <a:sym typeface="Calibri"/>
              </a:rPr>
              <a:t>sticky</a:t>
            </a:r>
            <a:r>
              <a:rPr lang="es-PE" sz="1600">
                <a:solidFill>
                  <a:srgbClr val="262626"/>
                </a:solidFill>
                <a:latin typeface="Calibri"/>
                <a:ea typeface="Calibri"/>
                <a:cs typeface="Calibri"/>
                <a:sym typeface="Calibri"/>
              </a:rPr>
              <a:t> se utiliza cuando se desea posicionar un elemento en un lugar específico de forma fija mientras continuamos el desplazamiento del contenido.</a:t>
            </a:r>
            <a:endParaRPr/>
          </a:p>
          <a:p>
            <a:pPr indent="-66675" lvl="0" marL="180000"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8275" lvl="0" marL="180000" marR="0" rtl="0" algn="l">
              <a:spcBef>
                <a:spcPts val="0"/>
              </a:spcBef>
              <a:spcAft>
                <a:spcPts val="0"/>
              </a:spcAft>
              <a:buClr>
                <a:srgbClr val="262626"/>
              </a:buClr>
              <a:buSzPts val="1600"/>
              <a:buFont typeface="Arial"/>
              <a:buChar char="•"/>
            </a:pPr>
            <a:r>
              <a:rPr lang="es-PE" sz="1600">
                <a:solidFill>
                  <a:srgbClr val="262626"/>
                </a:solidFill>
                <a:latin typeface="Calibri"/>
                <a:ea typeface="Calibri"/>
                <a:cs typeface="Calibri"/>
                <a:sym typeface="Calibri"/>
              </a:rPr>
              <a:t>Para observar el funcionamiento de este tipo de posicionamiento, modificaremos el estilo del menú de nuestro sitio web de ejemplo.</a:t>
            </a:r>
            <a:endParaRPr/>
          </a:p>
        </p:txBody>
      </p:sp>
      <p:sp>
        <p:nvSpPr>
          <p:cNvPr id="99" name="Google Shape;99;p9"/>
          <p:cNvSpPr/>
          <p:nvPr/>
        </p:nvSpPr>
        <p:spPr>
          <a:xfrm>
            <a:off x="407875" y="320830"/>
            <a:ext cx="7204493" cy="3539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PE" sz="1700">
                <a:solidFill>
                  <a:srgbClr val="438AD7"/>
                </a:solidFill>
                <a:latin typeface="Calibri"/>
                <a:ea typeface="Calibri"/>
                <a:cs typeface="Calibri"/>
                <a:sym typeface="Calibri"/>
              </a:rPr>
              <a:t>/ POSICIONAMIENTO STICKY</a:t>
            </a:r>
            <a:endParaRPr sz="1700">
              <a:solidFill>
                <a:srgbClr val="438AD7"/>
              </a:solidFill>
              <a:latin typeface="Calibri"/>
              <a:ea typeface="Calibri"/>
              <a:cs typeface="Calibri"/>
              <a:sym typeface="Calibri"/>
            </a:endParaRPr>
          </a:p>
        </p:txBody>
      </p:sp>
      <p:sp>
        <p:nvSpPr>
          <p:cNvPr id="100" name="Google Shape;100;p9"/>
          <p:cNvSpPr txBox="1"/>
          <p:nvPr/>
        </p:nvSpPr>
        <p:spPr>
          <a:xfrm>
            <a:off x="4689351" y="1441979"/>
            <a:ext cx="3849484" cy="2677656"/>
          </a:xfrm>
          <a:prstGeom prst="rect">
            <a:avLst/>
          </a:prstGeom>
          <a:solidFill>
            <a:srgbClr val="1E1E1E"/>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s-PE" sz="1200">
                <a:solidFill>
                  <a:srgbClr val="D7BA7D"/>
                </a:solidFill>
                <a:latin typeface="Consolas"/>
                <a:ea typeface="Consolas"/>
                <a:cs typeface="Consolas"/>
                <a:sym typeface="Consolas"/>
              </a:rPr>
              <a:t>#cabecera</a:t>
            </a:r>
            <a:r>
              <a:rPr b="0" lang="es-PE" sz="1200">
                <a:solidFill>
                  <a:srgbClr val="D4D4D4"/>
                </a:solidFill>
                <a:latin typeface="Consolas"/>
                <a:ea typeface="Consolas"/>
                <a:cs typeface="Consolas"/>
                <a:sym typeface="Consolas"/>
              </a:rPr>
              <a:t> {</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display</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flex</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flex-direction</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row</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flex-wrap</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wrap</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align-items</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center</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height</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100px</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border-bottom</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1px</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solid</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gray</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6A9955"/>
                </a:solidFill>
                <a:latin typeface="Consolas"/>
                <a:ea typeface="Consolas"/>
                <a:cs typeface="Consolas"/>
                <a:sym typeface="Consolas"/>
              </a:rPr>
              <a:t>/* Estilos para presentación */</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border-top</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1px</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solid</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gray</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background-color</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#DDB151</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6A9955"/>
                </a:solidFill>
                <a:latin typeface="Consolas"/>
                <a:ea typeface="Consolas"/>
                <a:cs typeface="Consolas"/>
                <a:sym typeface="Consolas"/>
              </a:rPr>
              <a:t>/* Posicionamiento */</a:t>
            </a:r>
            <a:endParaRPr b="0" sz="1200">
              <a:solidFill>
                <a:srgbClr val="D4D4D4"/>
              </a:solidFill>
              <a:latin typeface="Consolas"/>
              <a:ea typeface="Consolas"/>
              <a:cs typeface="Consolas"/>
              <a:sym typeface="Consolas"/>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position</a:t>
            </a:r>
            <a:r>
              <a:rPr b="0" lang="es-PE" sz="1200">
                <a:solidFill>
                  <a:srgbClr val="D4D4D4"/>
                </a:solidFill>
                <a:latin typeface="Consolas"/>
                <a:ea typeface="Consolas"/>
                <a:cs typeface="Consolas"/>
                <a:sym typeface="Consolas"/>
              </a:rPr>
              <a:t>: </a:t>
            </a:r>
            <a:r>
              <a:rPr b="0" lang="es-PE" sz="1200">
                <a:solidFill>
                  <a:srgbClr val="CE9178"/>
                </a:solidFill>
                <a:latin typeface="Consolas"/>
                <a:ea typeface="Consolas"/>
                <a:cs typeface="Consolas"/>
                <a:sym typeface="Consolas"/>
              </a:rPr>
              <a:t>sticky</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    </a:t>
            </a:r>
            <a:r>
              <a:rPr b="0" lang="es-PE" sz="1200">
                <a:solidFill>
                  <a:srgbClr val="9CDCFE"/>
                </a:solidFill>
                <a:latin typeface="Consolas"/>
                <a:ea typeface="Consolas"/>
                <a:cs typeface="Consolas"/>
                <a:sym typeface="Consolas"/>
              </a:rPr>
              <a:t>top</a:t>
            </a:r>
            <a:r>
              <a:rPr b="0" lang="es-PE" sz="1200">
                <a:solidFill>
                  <a:srgbClr val="D4D4D4"/>
                </a:solidFill>
                <a:latin typeface="Consolas"/>
                <a:ea typeface="Consolas"/>
                <a:cs typeface="Consolas"/>
                <a:sym typeface="Consolas"/>
              </a:rPr>
              <a:t>: </a:t>
            </a:r>
            <a:r>
              <a:rPr b="0" lang="es-PE" sz="1200">
                <a:solidFill>
                  <a:srgbClr val="B5CEA8"/>
                </a:solidFill>
                <a:latin typeface="Consolas"/>
                <a:ea typeface="Consolas"/>
                <a:cs typeface="Consolas"/>
                <a:sym typeface="Consolas"/>
              </a:rPr>
              <a:t>5px</a:t>
            </a:r>
            <a:r>
              <a:rPr b="0" lang="es-PE" sz="1200">
                <a:solidFill>
                  <a:srgbClr val="D4D4D4"/>
                </a:solidFill>
                <a:latin typeface="Consolas"/>
                <a:ea typeface="Consolas"/>
                <a:cs typeface="Consolas"/>
                <a:sym typeface="Consolas"/>
              </a:rPr>
              <a:t>;</a:t>
            </a:r>
            <a:endParaRPr/>
          </a:p>
          <a:p>
            <a:pPr indent="0" lvl="0" marL="0" marR="0" rtl="0" algn="l">
              <a:spcBef>
                <a:spcPts val="0"/>
              </a:spcBef>
              <a:spcAft>
                <a:spcPts val="0"/>
              </a:spcAft>
              <a:buNone/>
            </a:pPr>
            <a:r>
              <a:rPr b="0" lang="es-PE" sz="1200">
                <a:solidFill>
                  <a:srgbClr val="D4D4D4"/>
                </a:solidFill>
                <a:latin typeface="Consolas"/>
                <a:ea typeface="Consolas"/>
                <a:cs typeface="Consolas"/>
                <a:sym typeface="Consolas"/>
              </a:rPr>
              <a:t>}</a:t>
            </a:r>
            <a:endParaRPr/>
          </a:p>
        </p:txBody>
      </p:sp>
      <p:sp>
        <p:nvSpPr>
          <p:cNvPr id="101" name="Google Shape;101;p9"/>
          <p:cNvSpPr txBox="1"/>
          <p:nvPr/>
        </p:nvSpPr>
        <p:spPr>
          <a:xfrm>
            <a:off x="317065" y="742310"/>
            <a:ext cx="5455403" cy="338554"/>
          </a:xfrm>
          <a:prstGeom prst="rect">
            <a:avLst/>
          </a:prstGeom>
          <a:noFill/>
          <a:ln>
            <a:noFill/>
          </a:ln>
        </p:spPr>
        <p:txBody>
          <a:bodyPr anchorCtr="0" anchor="t" bIns="45700" lIns="91425" spcFirstLastPara="1" rIns="91425" wrap="square" tIns="45700">
            <a:spAutoFit/>
          </a:bodyPr>
          <a:lstStyle/>
          <a:p>
            <a:pPr indent="0" lvl="0" marL="11725" marR="0" rtl="0" algn="l">
              <a:spcBef>
                <a:spcPts val="0"/>
              </a:spcBef>
              <a:spcAft>
                <a:spcPts val="0"/>
              </a:spcAft>
              <a:buNone/>
            </a:pPr>
            <a:r>
              <a:rPr b="1" lang="es-PE" sz="1600">
                <a:solidFill>
                  <a:srgbClr val="262626"/>
                </a:solidFill>
                <a:latin typeface="Calibri"/>
                <a:ea typeface="Calibri"/>
                <a:cs typeface="Calibri"/>
                <a:sym typeface="Calibri"/>
              </a:rPr>
              <a:t>FIJANDO UN ELEMENTO CON POSICIONAMIENTO STICKY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2021-10-19T01:12:23Z</dcterms:created>
  <dc:creator>Paul Vergel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